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77" r:id="rId3"/>
    <p:sldId id="258" r:id="rId4"/>
    <p:sldId id="257" r:id="rId5"/>
    <p:sldId id="262" r:id="rId6"/>
    <p:sldId id="263" r:id="rId7"/>
    <p:sldId id="264" r:id="rId8"/>
    <p:sldId id="265" r:id="rId9"/>
    <p:sldId id="266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8" r:id="rId20"/>
    <p:sldId id="275" r:id="rId21"/>
    <p:sldId id="260" r:id="rId2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8E15B-EC98-43DF-88B2-CC286738D05C}" v="11" dt="2026-03-12T16:00:42.268"/>
    <p1510:client id="{6B75307B-D507-4D18-AE8E-5992069789B5}" v="466" dt="2026-03-12T13:43:33.646"/>
    <p1510:client id="{BE833990-7870-43B3-BDFF-A6539243E852}" v="93" dt="2026-03-11T02:48:48.740"/>
    <p1510:client id="{E0D3BF72-B3A7-4B14-AA51-E2332E45B993}" v="2" dt="2026-03-12T13:54:25.331"/>
    <p1510:client id="{E6A7E1DC-251E-41EC-8BEF-E3797863961F}" v="105" dt="2026-03-11T23:13:29.748"/>
    <p1510:client id="{F24960AE-3789-470B-93CF-7A461C024992}" v="4" dt="2026-03-11T02:38:08.436"/>
  </p1510:revLst>
</p1510:revInfo>
</file>

<file path=ppt/tableStyles.xml><?xml version="1.0" encoding="utf-8"?>
<a:tblStyleLst xmlns:a="http://schemas.openxmlformats.org/drawingml/2006/main" def="{3D3BEE2A-C58C-4C81-BB41-8C79022E2429}">
  <a:tblStyle styleId="{3D3BEE2A-C58C-4C81-BB41-8C79022E24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>
              <a:buNone/>
            </a:pPr>
            <a:r>
              <a:rPr lang="en" dirty="0"/>
              <a:t>Good morning everyone.  Thank you for </a:t>
            </a:r>
          </a:p>
          <a:p>
            <a:pPr>
              <a:buNone/>
            </a:pPr>
            <a:r>
              <a:rPr lang="en" dirty="0"/>
              <a:t>First — I have to say this.</a:t>
            </a:r>
          </a:p>
          <a:p>
            <a:pPr>
              <a:buNone/>
            </a:pPr>
            <a:r>
              <a:rPr lang="en" dirty="0"/>
              <a:t>Being here at </a:t>
            </a:r>
            <a:r>
              <a:rPr lang="en" dirty="0" err="1"/>
              <a:t>WiCyS</a:t>
            </a:r>
            <a:r>
              <a:rPr lang="en" dirty="0"/>
              <a:t> feels a little like walking into a room with 2</a:t>
            </a:r>
            <a:r>
              <a:rPr lang="en" b="1" dirty="0"/>
              <a:t>,000 brilliant friends you haven't met yet.</a:t>
            </a:r>
            <a:endParaRPr lang="en" dirty="0"/>
          </a:p>
          <a:p>
            <a:pPr>
              <a:buNone/>
            </a:pPr>
            <a:r>
              <a:rPr lang="en" dirty="0"/>
              <a:t>[pause]</a:t>
            </a:r>
          </a:p>
          <a:p>
            <a:pPr>
              <a:buNone/>
            </a:pPr>
            <a:r>
              <a:rPr lang="en" dirty="0"/>
              <a:t>And if you're anything like me, you might also be thinking:</a:t>
            </a:r>
          </a:p>
          <a:p>
            <a:pPr>
              <a:buNone/>
            </a:pPr>
            <a:r>
              <a:rPr lang="en" i="1" dirty="0"/>
              <a:t>"Everyone here is smarter than I am."</a:t>
            </a:r>
            <a:endParaRPr lang="en" dirty="0"/>
          </a:p>
          <a:p>
            <a:pPr>
              <a:buNone/>
            </a:pPr>
            <a:r>
              <a:rPr lang="en" dirty="0"/>
              <a:t>[laughter beat]</a:t>
            </a:r>
          </a:p>
          <a:p>
            <a:pPr>
              <a:buNone/>
            </a:pPr>
            <a:r>
              <a:rPr lang="en" dirty="0"/>
              <a:t>Don't worry.</a:t>
            </a:r>
          </a:p>
          <a:p>
            <a:pPr>
              <a:buNone/>
            </a:pPr>
            <a:r>
              <a:rPr lang="en" dirty="0"/>
              <a:t>We </a:t>
            </a:r>
            <a:r>
              <a:rPr lang="en" b="1" dirty="0"/>
              <a:t>all</a:t>
            </a:r>
            <a:r>
              <a:rPr lang="en" dirty="0"/>
              <a:t> think that.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indent="0">
              <a:buNone/>
            </a:pPr>
            <a:r>
              <a:rPr lang="en" dirty="0"/>
              <a:t>Let's just breath into the coolness that is Women in Cybersecurity for a second.</a:t>
            </a:r>
            <a:endParaRPr lang="en-US" dirty="0">
              <a:solidFill>
                <a:srgbClr val="444444"/>
              </a:solidFill>
            </a:endParaRPr>
          </a:p>
          <a:p>
            <a:pPr marL="0" indent="0">
              <a:buNone/>
            </a:pP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-US" dirty="0"/>
              <a:t>Now I want to start with a confession.</a:t>
            </a:r>
          </a:p>
          <a:p>
            <a:pPr>
              <a:buNone/>
            </a:pPr>
            <a:r>
              <a:rPr lang="en-US" dirty="0"/>
              <a:t>I did </a:t>
            </a:r>
            <a:r>
              <a:rPr lang="en-US" b="1" dirty="0"/>
              <a:t>not</a:t>
            </a:r>
            <a:r>
              <a:rPr lang="en-US" dirty="0"/>
              <a:t> start my career in cybersecurity.</a:t>
            </a:r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I started my career as a </a:t>
            </a:r>
            <a:r>
              <a:rPr lang="en-US" b="1" dirty="0"/>
              <a:t>professional ballerina.</a:t>
            </a:r>
            <a:endParaRPr lang="en-US" dirty="0"/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Yes.</a:t>
            </a:r>
          </a:p>
          <a:p>
            <a:pPr>
              <a:buNone/>
            </a:pPr>
            <a:r>
              <a:rPr lang="en-US" dirty="0"/>
              <a:t>A ballerina.</a:t>
            </a:r>
          </a:p>
          <a:p>
            <a:pPr>
              <a:buNone/>
            </a:pPr>
            <a:r>
              <a:rPr lang="en-US" dirty="0"/>
              <a:t>[wait for reaction]</a:t>
            </a: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Which raises an important question:</a:t>
            </a:r>
          </a:p>
          <a:p>
            <a:pPr>
              <a:buNone/>
            </a:pPr>
            <a:r>
              <a:rPr lang="en-US" dirty="0"/>
              <a:t>How does someone go from </a:t>
            </a:r>
            <a:r>
              <a:rPr lang="en-US" b="1" dirty="0"/>
              <a:t>pointe shoes to cybersecurity?</a:t>
            </a:r>
            <a:endParaRPr lang="en-US" dirty="0"/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The answer is the same way many of you got here.</a:t>
            </a:r>
          </a:p>
          <a:p>
            <a:pPr>
              <a:buNone/>
            </a:pPr>
            <a:r>
              <a:rPr lang="en-US" dirty="0"/>
              <a:t>Through </a:t>
            </a:r>
            <a:r>
              <a:rPr lang="en-US" b="1" dirty="0"/>
              <a:t>unexpected doors.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c493d343e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c493d343e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The fact that any one of you are here is proof that </a:t>
            </a:r>
          </a:p>
          <a:p>
            <a:pPr marL="0" indent="0">
              <a:buNone/>
            </a:pPr>
            <a:r>
              <a:rPr lang="en" dirty="0"/>
              <a:t>you are SMART</a:t>
            </a:r>
          </a:p>
          <a:p>
            <a:pPr marL="0" indent="0">
              <a:buNone/>
            </a:pPr>
            <a:r>
              <a:rPr lang="en" dirty="0"/>
              <a:t>You are ADAPTABLE</a:t>
            </a:r>
          </a:p>
          <a:p>
            <a:pPr marL="0" indent="0">
              <a:buNone/>
            </a:pPr>
            <a:r>
              <a:rPr lang="en" dirty="0"/>
              <a:t>YOU ARE RELENTLESS</a:t>
            </a:r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 dirty="0"/>
              <a:t>And that brings us to the simplest career engine I’ve ever seen.</a:t>
            </a:r>
          </a:p>
          <a:p>
            <a:pPr marL="0" indent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c550229f2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c550229f2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dirty="0"/>
              <a:t>This model has three actions.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Learn.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Do.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Signal.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[pause]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First: </a:t>
            </a:r>
            <a:r>
              <a:rPr lang="en" b="1" dirty="0"/>
              <a:t>Learn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Acquire just enough knowledge to understand the problem.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Not everything.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Just enough.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br>
              <a:rPr lang="en-US" dirty="0">
                <a:solidFill>
                  <a:srgbClr val="444444"/>
                </a:solidFill>
              </a:rPr>
            </a:b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Second: </a:t>
            </a:r>
            <a:r>
              <a:rPr lang="en" b="1" dirty="0"/>
              <a:t>Do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Create something real.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 checklist.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 small lab.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 control narrative.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Something tangible.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br>
              <a:rPr lang="en-US" dirty="0">
                <a:solidFill>
                  <a:srgbClr val="444444"/>
                </a:solidFill>
              </a:rPr>
            </a:b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Third: </a:t>
            </a:r>
            <a:r>
              <a:rPr lang="en" b="1" dirty="0"/>
              <a:t>Signal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Show the work.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Publish it.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Share it.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Ask for feedback.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br>
              <a:rPr lang="en-US" dirty="0">
                <a:solidFill>
                  <a:srgbClr val="444444"/>
                </a:solidFill>
              </a:rPr>
            </a:b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7 — Momentum Layer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b="1" dirty="0"/>
              <a:t>Slide: Artifact → Feedback → Opportunity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When you learn, do, and signal something interesting happens.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You produce an </a:t>
            </a:r>
            <a:r>
              <a:rPr lang="en" b="1" dirty="0"/>
              <a:t>artifact.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Artifacts attract </a:t>
            </a:r>
            <a:r>
              <a:rPr lang="en" b="1" dirty="0"/>
              <a:t>feedback.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Feedback creates </a:t>
            </a:r>
            <a:r>
              <a:rPr lang="en" b="1" dirty="0"/>
              <a:t>opportunity.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[pause]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And then the wheel spins again.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br>
              <a:rPr lang="en-US" dirty="0">
                <a:solidFill>
                  <a:srgbClr val="444444"/>
                </a:solidFill>
              </a:rPr>
            </a:b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Learn.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Do.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Signal.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Artifact.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Feedback.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Opportunity.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 dirty="0"/>
              <a:t>And then the Wheel Spins again.</a:t>
            </a:r>
          </a:p>
          <a:p>
            <a:pPr>
              <a:buNone/>
            </a:pPr>
            <a:br>
              <a:rPr lang="en-US" dirty="0">
                <a:solidFill>
                  <a:srgbClr val="444444"/>
                </a:solidFill>
              </a:rPr>
            </a:b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This is how careers accelerate.</a:t>
            </a:r>
            <a:endParaRPr lang="en-US" dirty="0">
              <a:solidFill>
                <a:srgbClr val="444444"/>
              </a:solidFill>
            </a:endParaRPr>
          </a:p>
          <a:p>
            <a:pPr marL="0" indent="0">
              <a:buNone/>
            </a:pPr>
            <a:endParaRPr lang="en" dirty="0">
              <a:solidFill>
                <a:srgbClr val="444444"/>
              </a:solidFill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bf2e8fd4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cbf2e8fd4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None/>
            </a:pPr>
            <a:r>
              <a:rPr lang="en" dirty="0">
                <a:solidFill>
                  <a:schemeClr val="dk1"/>
                </a:solidFill>
              </a:rPr>
              <a:t>I picked simple examples.  I want to move into an SOC  and </a:t>
            </a:r>
            <a:r>
              <a:rPr lang="en" dirty="0" err="1">
                <a:solidFill>
                  <a:schemeClr val="dk1"/>
                </a:solidFill>
              </a:rPr>
              <a:t>Incidnet</a:t>
            </a:r>
            <a:r>
              <a:rPr lang="en" dirty="0">
                <a:solidFill>
                  <a:schemeClr val="dk1"/>
                </a:solidFill>
              </a:rPr>
              <a:t> Response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">
                <a:solidFill>
                  <a:schemeClr val="dk1"/>
                </a:solidFill>
              </a:rPr>
              <a:t>Learn the basics of SIEM and log fields.  </a:t>
            </a:r>
            <a:endParaRPr lang="en-US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">
                <a:solidFill>
                  <a:schemeClr val="dk1"/>
                </a:solidFill>
              </a:rPr>
              <a:t>Build a Tier 2 checklist – say a lost laptop or other asset</a:t>
            </a:r>
            <a:endParaRPr lang="en"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Push it out to a safe and friendly </a:t>
            </a:r>
            <a:r>
              <a:rPr lang="en" dirty="0" err="1">
                <a:solidFill>
                  <a:schemeClr val="dk1"/>
                </a:solidFill>
              </a:rPr>
              <a:t>comminuty</a:t>
            </a:r>
            <a:r>
              <a:rPr lang="en" dirty="0">
                <a:solidFill>
                  <a:schemeClr val="dk1"/>
                </a:solidFill>
              </a:rPr>
              <a:t> – Discord, OWASP, even Reddit.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"I created this checklist for a lost </a:t>
            </a:r>
            <a:r>
              <a:rPr lang="en" dirty="0" err="1">
                <a:solidFill>
                  <a:schemeClr val="dk1"/>
                </a:solidFill>
              </a:rPr>
              <a:t>laptop,</a:t>
            </a:r>
            <a:r>
              <a:rPr lang="en" dirty="0">
                <a:solidFill>
                  <a:schemeClr val="dk1"/>
                </a:solidFill>
              </a:rPr>
              <a:t> I'd love some </a:t>
            </a:r>
            <a:r>
              <a:rPr lang="en" dirty="0" err="1">
                <a:solidFill>
                  <a:schemeClr val="dk1"/>
                </a:solidFill>
              </a:rPr>
              <a:t>feedbac</a:t>
            </a:r>
            <a:r>
              <a:rPr lang="en" dirty="0">
                <a:solidFill>
                  <a:schemeClr val="dk1"/>
                </a:solidFill>
              </a:rPr>
              <a:t>k to make it right."</a:t>
            </a: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cbf2e8fd4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cbf2e8fd4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Pick a single area to learn.</a:t>
            </a:r>
          </a:p>
          <a:p>
            <a:pPr marL="0" indent="0">
              <a:buNone/>
            </a:pPr>
            <a:r>
              <a:rPr lang="en-US" dirty="0"/>
              <a:t>Make a small </a:t>
            </a:r>
            <a:r>
              <a:rPr lang="en-US" dirty="0" err="1"/>
              <a:t>one page</a:t>
            </a:r>
            <a:r>
              <a:rPr lang="en-US" dirty="0"/>
              <a:t> control narrative.</a:t>
            </a:r>
          </a:p>
          <a:p>
            <a:pPr marL="0" indent="0">
              <a:buNone/>
            </a:pPr>
            <a:r>
              <a:rPr lang="en-US"/>
              <a:t>Get feedback, share it with mostly friendlies –brown bag, lightening talk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These are just a few examples.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doesn't matter where you are in your career.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Whether you are in middle school or </a:t>
            </a:r>
            <a:r>
              <a:rPr lang="en-US"/>
              <a:t>reaching out to be a C-level you can use this model.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Know your </a:t>
            </a:r>
            <a:r>
              <a:rPr lang="en-US" dirty="0" err="1"/>
              <a:t>Super Power</a:t>
            </a:r>
          </a:p>
          <a:p>
            <a:pPr marL="0" indent="0">
              <a:buNone/>
            </a:pPr>
            <a:r>
              <a:rPr lang="en-US"/>
              <a:t>Know how you got there</a:t>
            </a:r>
          </a:p>
          <a:p>
            <a:pPr marL="0" indent="0">
              <a:buNone/>
            </a:pPr>
            <a:r>
              <a:rPr lang="en-US"/>
              <a:t>Focus on a target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KEEP MOVING TOWARD THAT GOAL.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c511ac743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c511ac743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Create a 3 month plan.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Someone asked in the app, basically, how to make signaling</a:t>
            </a:r>
            <a:r>
              <a:rPr lang="en-US"/>
              <a:t> not noise, pandering to social media.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need to be SUPER focused on WHAT you’re a communicating, and for what purpose.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/>
              <a:t>Month 1 – get feedback</a:t>
            </a:r>
          </a:p>
          <a:p>
            <a:pPr marL="0" indent="0">
              <a:buNone/>
            </a:pPr>
            <a:r>
              <a:rPr lang="en-US" dirty="0"/>
              <a:t>Month 2 – establish confidence</a:t>
            </a:r>
          </a:p>
          <a:p>
            <a:pPr marL="0" indent="0">
              <a:buNone/>
            </a:pPr>
            <a:r>
              <a:rPr lang="en-US" dirty="0"/>
              <a:t>Month 3 – go for 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Here is the deal. As you create these artifacts, month after month after month, you are in the process of building </a:t>
            </a:r>
            <a:r>
              <a:rPr lang="en-US" dirty="0" err="1"/>
              <a:t>relatinoships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first find some peers.</a:t>
            </a:r>
          </a:p>
          <a:p>
            <a:pPr marL="0" indent="0">
              <a:buNone/>
            </a:pPr>
            <a:r>
              <a:rPr lang="en-US" dirty="0"/>
              <a:t>Then you will find a mentor.</a:t>
            </a:r>
          </a:p>
          <a:p>
            <a:pPr marL="0" indent="0">
              <a:buNone/>
            </a:pPr>
            <a:r>
              <a:rPr lang="en-US" dirty="0"/>
              <a:t>Eventually, you will find a sponsor. - someone who is willing to stick their neck on the line to push you to the front of an opportunity.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is CRITICAL that you feed your peers, your mentor, and your sponsors of evidence that you are hungry, passionate, and capable.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They know your super power.</a:t>
            </a:r>
          </a:p>
          <a:p>
            <a:pPr marL="0" indent="0">
              <a:buNone/>
            </a:pPr>
            <a:r>
              <a:rPr lang="en-US" dirty="0"/>
              <a:t>They know how it relates to your goals and passions</a:t>
            </a:r>
          </a:p>
          <a:p>
            <a:pPr marL="0" indent="0">
              <a:buNone/>
            </a:pPr>
            <a:r>
              <a:rPr lang="en-US" dirty="0"/>
              <a:t>They know you are </a:t>
            </a:r>
            <a:r>
              <a:rPr lang="en-US" dirty="0" err="1"/>
              <a:t>capaple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Because you know your superpower, how it relates, and you have EVIDENCE that you are capable.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Another person asked me about certifications and degrees vs...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ce62aeda7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ce62aeda7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In NO way am I saying, don't get a degree or that certification.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 those certs and degrees can take YEARS to begin to signal your competence and potential.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err="1"/>
              <a:t>Signalling</a:t>
            </a:r>
            <a:r>
              <a:rPr lang="en-US"/>
              <a:t> is THE important investment.  This is an area where I fail.  I have almost zero posts or evidence.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takes tenacity.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Move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c511ac743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c511ac743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WHILE you’re chasing those certs and degrees, do the low effort high-signal low investment.  IT WILL PAY OFF.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c511ac743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c511ac743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>
          <a:extLst>
            <a:ext uri="{FF2B5EF4-FFF2-40B4-BE49-F238E27FC236}">
              <a16:creationId xmlns:a16="http://schemas.microsoft.com/office/drawing/2014/main" id="{AC80E223-56AC-15E6-0371-23E5DA41D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c511ac743b_0_103:notes">
            <a:extLst>
              <a:ext uri="{FF2B5EF4-FFF2-40B4-BE49-F238E27FC236}">
                <a16:creationId xmlns:a16="http://schemas.microsoft.com/office/drawing/2014/main" id="{0EC2A581-4AE0-FC6B-3E0D-B5FD577E34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c511ac743b_0_103:notes">
            <a:extLst>
              <a:ext uri="{FF2B5EF4-FFF2-40B4-BE49-F238E27FC236}">
                <a16:creationId xmlns:a16="http://schemas.microsoft.com/office/drawing/2014/main" id="{105048E9-A207-CDAA-BD81-0E48AB4E35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372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c493d343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c493d343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we drunk yet?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Put down your beverage, grab your writing implement, and pick up those papers that were on your chair. Look for the page that has a blank space at the top.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Switch gears. You have 30-seconds.  Deep breath.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identify your </a:t>
            </a:r>
            <a:r>
              <a:rPr lang="en" sz="12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strongest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trait and articulate why 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makes you a </a:t>
            </a:r>
            <a:r>
              <a:rPr lang="en" sz="12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stronger security professional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One of the biggest misconceptions about cybersecurity careers</a:t>
            </a:r>
            <a:br>
              <a:rPr lang="en-US" dirty="0"/>
            </a:br>
            <a:r>
              <a:rPr lang="en-US" dirty="0"/>
              <a:t> is that there is </a:t>
            </a:r>
            <a:r>
              <a:rPr lang="en-US" b="1" dirty="0"/>
              <a:t>one correct door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Point to the image.</a:t>
            </a:r>
          </a:p>
          <a:p>
            <a:pPr>
              <a:buNone/>
            </a:pPr>
            <a:r>
              <a:rPr lang="en-US" dirty="0"/>
              <a:t>Computer science degree.</a:t>
            </a:r>
          </a:p>
          <a:p>
            <a:pPr>
              <a:buNone/>
            </a:pPr>
            <a:r>
              <a:rPr lang="en-US" dirty="0"/>
              <a:t>Security certification.</a:t>
            </a:r>
          </a:p>
          <a:p>
            <a:pPr>
              <a:buNone/>
            </a:pPr>
            <a:r>
              <a:rPr lang="en-US" dirty="0"/>
              <a:t>Entry-level analyst job.</a:t>
            </a:r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Then:</a:t>
            </a:r>
          </a:p>
          <a:p>
            <a:pPr>
              <a:buNone/>
            </a:pPr>
            <a:r>
              <a:rPr lang="en-US" dirty="0"/>
              <a:t>But cybersecurity was actually built by people</a:t>
            </a:r>
            <a:br>
              <a:rPr lang="en-US" dirty="0"/>
            </a:br>
            <a:r>
              <a:rPr lang="en-US" dirty="0"/>
              <a:t> who walked through </a:t>
            </a:r>
            <a:r>
              <a:rPr lang="en-US" b="1" dirty="0"/>
              <a:t>unexpected doors.</a:t>
            </a:r>
            <a:endParaRPr lang="en-US" dirty="0"/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Then list a few:</a:t>
            </a:r>
          </a:p>
          <a:p>
            <a:pPr marL="171450" indent="-171450"/>
            <a:r>
              <a:rPr lang="en-US" dirty="0"/>
              <a:t>teachers</a:t>
            </a:r>
          </a:p>
          <a:p>
            <a:pPr marL="171450" indent="-171450"/>
            <a:r>
              <a:rPr lang="en-US" dirty="0"/>
              <a:t>musicians</a:t>
            </a:r>
          </a:p>
          <a:p>
            <a:pPr marL="171450" indent="-171450"/>
            <a:r>
              <a:rPr lang="en-US" dirty="0"/>
              <a:t>retail managers</a:t>
            </a:r>
          </a:p>
          <a:p>
            <a:pPr marL="171450" indent="-171450"/>
            <a:r>
              <a:rPr lang="en-US" dirty="0"/>
              <a:t>military logistics planners</a:t>
            </a:r>
          </a:p>
          <a:p>
            <a:pPr marL="171450" indent="-171450"/>
            <a:r>
              <a:rPr lang="en-US" dirty="0"/>
              <a:t>parents returning to the workforce</a:t>
            </a:r>
          </a:p>
          <a:p>
            <a:pPr indent="0">
              <a:buNone/>
            </a:pPr>
            <a:r>
              <a:rPr lang="en-US" dirty="0"/>
              <a:t>Pause.</a:t>
            </a:r>
          </a:p>
          <a:p>
            <a:pPr>
              <a:buNone/>
            </a:pPr>
            <a:r>
              <a:rPr lang="en-US" dirty="0"/>
              <a:t>Then:</a:t>
            </a:r>
          </a:p>
          <a:p>
            <a:pPr>
              <a:buNone/>
            </a:pPr>
            <a:r>
              <a:rPr lang="en-US" dirty="0"/>
              <a:t>Even ballerinas.</a:t>
            </a:r>
          </a:p>
          <a:p>
            <a:pPr>
              <a:buNone/>
            </a:pPr>
            <a:r>
              <a:rPr lang="en-US" dirty="0"/>
              <a:t>[laughter beat]</a:t>
            </a:r>
          </a:p>
          <a:p>
            <a:pPr>
              <a:buNone/>
            </a:pPr>
            <a:endParaRPr lang="en-US" b="1" dirty="0">
              <a:ea typeface="Calibri"/>
            </a:endParaRPr>
          </a:p>
          <a:p>
            <a:pPr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So let’s talk about that Ballerina thing. Many dancers' careers are a version of mine.</a:t>
            </a:r>
          </a:p>
        </p:txBody>
      </p:sp>
    </p:spTree>
    <p:extLst>
      <p:ext uri="{BB962C8B-B14F-4D97-AF65-F5344CB8AC3E}">
        <p14:creationId xmlns:p14="http://schemas.microsoft.com/office/powerpoint/2010/main" val="2003463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511ac743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c511ac743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are NOT going to talk about: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Reaching across - making a lateral move, that’s a given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going to talk about positioning, evidence, and support, commonly referred to as the Learn-Do-Signal methodology.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going to focus on speed.  We are going to focus on outcomes.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ce62aeda7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ce62aeda7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Phase 1 - Learning the business.</a:t>
            </a:r>
            <a:endParaRPr dirty="0"/>
          </a:p>
          <a:p>
            <a:pPr marL="0" indent="0">
              <a:buNone/>
            </a:pPr>
            <a:r>
              <a:rPr lang="en" dirty="0"/>
              <a:t>Phase 2 – Honing my craft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Phase 3 - Being the product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Phase 4 - Being the business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c550229f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c550229f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Dancers start as little dreamers.  And then the work starts. It takes almost 2 decades to transition a finished product.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And that is because Ballet is one GIANT SYSTEM.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Let's decompose just one element of that: performing on stage</a:t>
            </a:r>
          </a:p>
          <a:p>
            <a:pPr>
              <a:buNone/>
            </a:pPr>
            <a:r>
              <a:rPr lang="en-US" dirty="0"/>
              <a:t>When you're a dancer performing on stage, you're managing a surprisingly complex system.</a:t>
            </a:r>
          </a:p>
          <a:p>
            <a:pPr>
              <a:buNone/>
            </a:pPr>
            <a:r>
              <a:rPr lang="en-US" dirty="0"/>
              <a:t>You must constantly evaluate:</a:t>
            </a:r>
          </a:p>
          <a:p>
            <a:pPr marL="171450" indent="-171450"/>
            <a:r>
              <a:rPr lang="en-US" dirty="0"/>
              <a:t>technical accuracy</a:t>
            </a:r>
          </a:p>
          <a:p>
            <a:pPr marL="171450" indent="-171450"/>
            <a:r>
              <a:rPr lang="en-US" dirty="0"/>
              <a:t>physical limits</a:t>
            </a:r>
          </a:p>
          <a:p>
            <a:pPr marL="171450" indent="-171450"/>
            <a:r>
              <a:rPr lang="en-US" dirty="0"/>
              <a:t>spatial awareness</a:t>
            </a:r>
          </a:p>
          <a:p>
            <a:pPr marL="171450" indent="-171450"/>
            <a:r>
              <a:rPr lang="en-US" dirty="0"/>
              <a:t>musical timing</a:t>
            </a:r>
          </a:p>
          <a:p>
            <a:pPr marL="171450" indent="-171450"/>
            <a:r>
              <a:rPr lang="en-US" dirty="0"/>
              <a:t>emotional communication</a:t>
            </a:r>
          </a:p>
          <a:p>
            <a:pPr marL="171450" indent="-171450"/>
            <a:r>
              <a:rPr lang="en-US" dirty="0"/>
              <a:t>unexpected problems</a:t>
            </a:r>
          </a:p>
          <a:p>
            <a:pPr indent="0"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Imagine you're mid-performance.</a:t>
            </a:r>
          </a:p>
          <a:p>
            <a:pPr>
              <a:buNone/>
            </a:pPr>
            <a:r>
              <a:rPr lang="en-US" dirty="0"/>
              <a:t>A dancer misses a cue.</a:t>
            </a:r>
          </a:p>
          <a:p>
            <a:pPr>
              <a:buNone/>
            </a:pPr>
            <a:r>
              <a:rPr lang="en-US" dirty="0"/>
              <a:t>A prop breaks.</a:t>
            </a:r>
          </a:p>
          <a:p>
            <a:pPr>
              <a:buNone/>
            </a:pPr>
            <a:r>
              <a:rPr lang="en-US" dirty="0"/>
              <a:t>Music changes tempo.</a:t>
            </a:r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You can't stop.</a:t>
            </a:r>
          </a:p>
          <a:p>
            <a:pPr>
              <a:buNone/>
            </a:pPr>
            <a:r>
              <a:rPr lang="en-US" dirty="0"/>
              <a:t>You can't restart.</a:t>
            </a:r>
          </a:p>
          <a:p>
            <a:pPr>
              <a:buNone/>
            </a:pPr>
            <a:r>
              <a:rPr lang="en-US" dirty="0"/>
              <a:t>You adapt </a:t>
            </a:r>
            <a:r>
              <a:rPr lang="en-US" b="1" dirty="0"/>
              <a:t>in real time.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That moment is actually </a:t>
            </a:r>
            <a:r>
              <a:rPr lang="en-US" b="1" dirty="0"/>
              <a:t>incident response.</a:t>
            </a:r>
            <a:endParaRPr lang="en-US" dirty="0"/>
          </a:p>
          <a:p>
            <a:pPr>
              <a:buNone/>
            </a:pPr>
            <a:r>
              <a:rPr lang="en-US" dirty="0"/>
              <a:t>[laugh]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The longer I work in cybersecurity, the more I realize something surprising.</a:t>
            </a:r>
          </a:p>
          <a:p>
            <a:pPr>
              <a:buNone/>
            </a:pPr>
            <a:r>
              <a:rPr lang="en-US" dirty="0"/>
              <a:t>The skills I learned in ballet were not irrelevant.</a:t>
            </a:r>
          </a:p>
          <a:p>
            <a:pPr>
              <a:buNone/>
            </a:pPr>
            <a:r>
              <a:rPr lang="en-US" dirty="0"/>
              <a:t>They were </a:t>
            </a:r>
            <a:r>
              <a:rPr lang="en-US" b="1" dirty="0"/>
              <a:t>transferable systems skills.</a:t>
            </a:r>
            <a:endParaRPr lang="en-US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We all have a Superpower.</a:t>
            </a:r>
          </a:p>
          <a:p>
            <a:pPr>
              <a:buNone/>
            </a:pPr>
            <a:r>
              <a:rPr lang="en-US" dirty="0"/>
              <a:t>Many people interested in cybersecurity think:</a:t>
            </a:r>
          </a:p>
          <a:p>
            <a:pPr>
              <a:buNone/>
            </a:pPr>
            <a:r>
              <a:rPr lang="en-US" i="1" dirty="0"/>
              <a:t>"I don't have the right background."</a:t>
            </a:r>
            <a:endParaRPr lang="en-US" dirty="0"/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But that’s the wrong question.</a:t>
            </a:r>
          </a:p>
          <a:p>
            <a:pPr>
              <a:buNone/>
            </a:pPr>
            <a:r>
              <a:rPr lang="en-US" dirty="0"/>
              <a:t>The real question is:</a:t>
            </a:r>
          </a:p>
          <a:p>
            <a:pPr>
              <a:buNone/>
            </a:pPr>
            <a:r>
              <a:rPr lang="en-US" b="1" dirty="0"/>
              <a:t>What is your superpower?</a:t>
            </a:r>
            <a:endParaRPr lang="en-US" dirty="0"/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Pull out a pen, You have 30-seconds!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WHAT IS YOUR SUPERPOWER AND WHY DOES IT MAKE YOU A STRONGER SECURITY PROFESSIONAL?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c493d343e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c493d343e6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dirty="0">
                <a:solidFill>
                  <a:schemeClr val="dk1"/>
                </a:solidFill>
              </a:rPr>
              <a:t>Every profession develops capabilities that security teams desperately need.</a:t>
            </a:r>
            <a:endParaRPr lang="en-US" dirty="0"/>
          </a:p>
          <a:p>
            <a:pPr>
              <a:buNone/>
            </a:pPr>
            <a:r>
              <a:rPr lang="en" dirty="0">
                <a:solidFill>
                  <a:schemeClr val="dk1"/>
                </a:solidFill>
              </a:rPr>
              <a:t>Examples:</a:t>
            </a:r>
            <a:endParaRPr lang="en" dirty="0"/>
          </a:p>
          <a:p>
            <a:pPr>
              <a:buNone/>
            </a:pPr>
            <a:r>
              <a:rPr lang="en" dirty="0">
                <a:solidFill>
                  <a:schemeClr val="dk1"/>
                </a:solidFill>
              </a:rPr>
              <a:t>Retail workers manage chaos and customer pressure.</a:t>
            </a:r>
            <a:endParaRPr lang="en" dirty="0"/>
          </a:p>
          <a:p>
            <a:pPr>
              <a:buNone/>
            </a:pPr>
            <a:r>
              <a:rPr lang="en" dirty="0">
                <a:solidFill>
                  <a:schemeClr val="dk1"/>
                </a:solidFill>
              </a:rPr>
              <a:t>Parents anticipate risk constantly.</a:t>
            </a:r>
            <a:endParaRPr lang="en" dirty="0"/>
          </a:p>
          <a:p>
            <a:pPr>
              <a:buNone/>
            </a:pPr>
            <a:r>
              <a:rPr lang="en" dirty="0">
                <a:solidFill>
                  <a:schemeClr val="dk1"/>
                </a:solidFill>
              </a:rPr>
              <a:t>Teachers detect patterns in behavior and learning.</a:t>
            </a:r>
            <a:endParaRPr lang="en" dirty="0"/>
          </a:p>
          <a:p>
            <a:pPr>
              <a:buNone/>
            </a:pPr>
            <a:r>
              <a:rPr lang="en" dirty="0">
                <a:solidFill>
                  <a:schemeClr val="dk1"/>
                </a:solidFill>
              </a:rPr>
              <a:t>[pause]</a:t>
            </a:r>
            <a:endParaRPr lang="en" dirty="0"/>
          </a:p>
          <a:p>
            <a:pPr>
              <a:buNone/>
            </a:pPr>
            <a:r>
              <a:rPr lang="en" dirty="0">
                <a:solidFill>
                  <a:schemeClr val="dk1"/>
                </a:solidFill>
              </a:rPr>
              <a:t>These are </a:t>
            </a:r>
            <a:r>
              <a:rPr lang="en" b="1" dirty="0">
                <a:solidFill>
                  <a:schemeClr val="dk1"/>
                </a:solidFill>
              </a:rPr>
              <a:t>security skills.</a:t>
            </a:r>
            <a:endParaRPr lang="en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Part of your storytelling is to be clear about how you arrived at this </a:t>
            </a:r>
            <a:r>
              <a:rPr lang="en-US"/>
              <a:t>superpower.  </a:t>
            </a:r>
            <a:endParaRPr lang="en-US">
              <a:ea typeface="Montserra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c550229f2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c550229f2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must be SUPER CLEAR: I know my strength. I know how to demonstrate how my past informs that strength. You can talk about this all day.  But you won’t. You’ll be crisp, to the point and move on.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point is: it is a vocabulary test.  Seriously.  You know what you do.  You know why it’s important.  You just need the language to get you there.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 Tip: GEN AI is great at translating skills into business value statements.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>
              <a:buNone/>
            </a:pPr>
            <a:r>
              <a:rPr lang="en-US"/>
              <a:t>It is what sets you apart and clarifies how your background and </a:t>
            </a:r>
            <a:br>
              <a:rPr lang="en-US" dirty="0"/>
            </a:b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/>
              <a:t>5 — Superpower Moment</a:t>
            </a:r>
            <a:endParaRPr lang="en-US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 b="1"/>
              <a:t>Slide: Your Superpower</a:t>
            </a:r>
            <a:endParaRPr lang="en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Your background isn't the barrier.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r>
              <a:rPr lang="en"/>
              <a:t>Your background is </a:t>
            </a:r>
            <a:r>
              <a:rPr lang="en" b="1"/>
              <a:t>the fuel.</a:t>
            </a:r>
            <a:endParaRPr lang="en">
              <a:solidFill>
                <a:srgbClr val="444444"/>
              </a:solidFill>
            </a:endParaRPr>
          </a:p>
          <a:p>
            <a:pPr>
              <a:buNone/>
            </a:pPr>
            <a:r>
              <a:rPr lang="en"/>
              <a:t>[pause]</a:t>
            </a:r>
            <a:endParaRPr lang="en">
              <a:solidFill>
                <a:srgbClr val="444444"/>
              </a:solidFill>
            </a:endParaRPr>
          </a:p>
          <a:p>
            <a:pPr>
              <a:buNone/>
            </a:pPr>
            <a:r>
              <a:rPr lang="en"/>
              <a:t>The key is learning how to </a:t>
            </a:r>
            <a:r>
              <a:rPr lang="en" b="1"/>
              <a:t>translate it.</a:t>
            </a:r>
            <a:endParaRPr lang="en">
              <a:solidFill>
                <a:srgbClr val="444444"/>
              </a:solidFill>
            </a:endParaRPr>
          </a:p>
          <a:p>
            <a:pPr>
              <a:buNone/>
            </a:pPr>
            <a:r>
              <a:rPr lang="en-US"/>
              <a:t>[move forward]</a:t>
            </a:r>
          </a:p>
          <a:p>
            <a:pPr marL="0" indent="0">
              <a:buNone/>
            </a:pPr>
            <a:endParaRPr lang="en-US" dirty="0">
              <a:ea typeface="Roboto"/>
            </a:endParaRPr>
          </a:p>
          <a:p>
            <a:pPr marL="0" lvl="0" indent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" sz="1650">
                <a:solidFill>
                  <a:srgbClr val="001D35"/>
                </a:solidFill>
                <a:latin typeface="Roboto"/>
                <a:ea typeface="Roboto"/>
                <a:cs typeface="Roboto"/>
              </a:rPr>
              <a:t>----</a:t>
            </a:r>
          </a:p>
          <a:p>
            <a:pPr marL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0A0A0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cbf2e8fd4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cbf2e8fd4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where you translate your non-traditional background into relatable required skills </a:t>
            </a:r>
            <a:endParaRPr dirty="0"/>
          </a:p>
          <a:p>
            <a:pPr>
              <a:buNone/>
            </a:pPr>
            <a:r>
              <a:rPr lang="en-US" dirty="0"/>
              <a:t>Let’s test this idea.</a:t>
            </a:r>
          </a:p>
          <a:p>
            <a:pPr>
              <a:buNone/>
            </a:pPr>
            <a:r>
              <a:rPr lang="en-US" dirty="0"/>
              <a:t>If someone here works in </a:t>
            </a:r>
            <a:r>
              <a:rPr lang="en-US" b="1" dirty="0"/>
              <a:t>retail</a:t>
            </a:r>
            <a:r>
              <a:rPr lang="en-US" dirty="0"/>
              <a:t>, what skills do they bring?</a:t>
            </a:r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Customer pressure.</a:t>
            </a:r>
          </a:p>
          <a:p>
            <a:pPr>
              <a:buNone/>
            </a:pPr>
            <a:r>
              <a:rPr lang="en-US" dirty="0"/>
              <a:t>Inventory awareness.</a:t>
            </a:r>
          </a:p>
          <a:p>
            <a:pPr>
              <a:buNone/>
            </a:pPr>
            <a:r>
              <a:rPr lang="en-US" dirty="0"/>
              <a:t>Conflict management.</a:t>
            </a:r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r>
              <a:rPr lang="en-US" dirty="0"/>
              <a:t>That's operational security thinking.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If someone here is a </a:t>
            </a:r>
            <a:r>
              <a:rPr lang="en-US" b="1" dirty="0"/>
              <a:t>teacher</a:t>
            </a:r>
            <a:r>
              <a:rPr lang="en-US" dirty="0"/>
              <a:t>?</a:t>
            </a:r>
          </a:p>
          <a:p>
            <a:pPr>
              <a:buNone/>
            </a:pPr>
            <a:r>
              <a:rPr lang="en-US" dirty="0"/>
              <a:t>Pattern detection.</a:t>
            </a:r>
          </a:p>
          <a:p>
            <a:pPr>
              <a:buNone/>
            </a:pPr>
            <a:r>
              <a:rPr lang="en-US" dirty="0"/>
              <a:t>Communication.</a:t>
            </a:r>
          </a:p>
          <a:p>
            <a:pPr>
              <a:buNone/>
            </a:pPr>
            <a:r>
              <a:rPr lang="en-US" dirty="0"/>
              <a:t>Learning design.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If someone here comes from </a:t>
            </a:r>
            <a:r>
              <a:rPr lang="en-US" b="1" dirty="0"/>
              <a:t>military logistics</a:t>
            </a:r>
            <a:r>
              <a:rPr lang="en-US" dirty="0"/>
              <a:t>?</a:t>
            </a:r>
          </a:p>
          <a:p>
            <a:pPr>
              <a:buNone/>
            </a:pPr>
            <a:r>
              <a:rPr lang="en-US" dirty="0"/>
              <a:t>Risk planning.</a:t>
            </a:r>
          </a:p>
          <a:p>
            <a:pPr>
              <a:buNone/>
            </a:pPr>
            <a:r>
              <a:rPr lang="en-US" dirty="0"/>
              <a:t>Dependency management.</a:t>
            </a:r>
          </a:p>
          <a:p>
            <a:pPr>
              <a:buNone/>
            </a:pPr>
            <a:r>
              <a:rPr lang="en-US" dirty="0"/>
              <a:t>Operational sequencing.</a:t>
            </a:r>
          </a:p>
          <a:p>
            <a:pPr>
              <a:buNone/>
            </a:pPr>
            <a:r>
              <a:rPr lang="en-US" dirty="0"/>
              <a:t>[pause]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dirty="0"/>
              <a:t>These are </a:t>
            </a:r>
            <a:r>
              <a:rPr lang="en-US" b="1" dirty="0"/>
              <a:t>core cybersecurity competencies.</a:t>
            </a:r>
            <a:endParaRPr lang="en-US" dirty="0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NEXT: You have exactly 30 seconds to identify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WHICH security roles best leverage your superpower. </a:t>
            </a:r>
            <a:endParaRPr sz="18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c511ac743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c511ac743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dirty="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Tell me some of the things you guys came up with.</a:t>
            </a:r>
            <a:br>
              <a:rPr lang="en" sz="1650" dirty="0">
                <a:latin typeface="Roboto"/>
                <a:ea typeface="Roboto"/>
                <a:cs typeface="Roboto"/>
              </a:rPr>
            </a:br>
            <a:br>
              <a:rPr lang="en" sz="1650" dirty="0">
                <a:latin typeface="Roboto"/>
                <a:ea typeface="Roboto"/>
                <a:cs typeface="Roboto"/>
              </a:rPr>
            </a:br>
            <a:r>
              <a:rPr lang="en" sz="1650" dirty="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Here’s what I came up with.  I can learn entire systems fast.</a:t>
            </a:r>
            <a:endParaRPr sz="1650" dirty="0">
              <a:solidFill>
                <a:srgbClr val="001D3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 dirty="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The point is: it is not a 1:1 relationship.  Basically, your strengths will naturally lead you to different types of work - when you dream the “I </a:t>
            </a:r>
            <a:r>
              <a:rPr lang="en" sz="1650" dirty="0" err="1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wanna</a:t>
            </a:r>
            <a:r>
              <a:rPr lang="en" sz="1650" dirty="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 be…” dream, look for how you will get there.  </a:t>
            </a:r>
            <a:r>
              <a:rPr lang="en" sz="1650" b="1" i="1" dirty="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ANY WAY </a:t>
            </a:r>
            <a:r>
              <a:rPr lang="en" sz="1650" dirty="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 THAT YOU CAN GET THERE.</a:t>
            </a:r>
            <a:endParaRPr sz="1650" dirty="0">
              <a:solidFill>
                <a:srgbClr val="001D3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50">
              <a:solidFill>
                <a:srgbClr val="001D35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None/>
            </a:pPr>
            <a:r>
              <a:rPr lang="en" sz="1650">
                <a:solidFill>
                  <a:srgbClr val="001D35"/>
                </a:solidFill>
                <a:latin typeface="Roboto"/>
                <a:ea typeface="Roboto"/>
                <a:cs typeface="Roboto"/>
                <a:sym typeface="Roboto"/>
              </a:rPr>
              <a:t>In the WhoVa App, someone posed "Curious on how the presenter found their passion for Cyber - ballet seems like a far opposite career path."</a:t>
            </a:r>
            <a:br>
              <a:rPr lang="en" sz="1650" dirty="0">
                <a:latin typeface="Roboto"/>
                <a:ea typeface="Roboto"/>
                <a:cs typeface="Roboto"/>
              </a:rPr>
            </a:br>
            <a:br>
              <a:rPr lang="en" sz="1650" dirty="0">
                <a:latin typeface="Roboto"/>
                <a:ea typeface="Roboto"/>
                <a:cs typeface="Roboto"/>
              </a:rPr>
            </a:br>
            <a:endParaRPr lang="en"/>
          </a:p>
          <a:p>
            <a:pPr marL="0" indent="0">
              <a:buNone/>
            </a:pPr>
            <a:endParaRPr lang="en-US" dirty="0">
              <a:solidFill>
                <a:srgbClr val="444444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e62aeda7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ce62aeda7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dirty="0"/>
              <a:t>I did NOT take a straight path into IT or Cyber Security.  </a:t>
            </a:r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/>
              <a:t>Mischief.  Just imagine my brother and his best friend have access to a University computer system and I tag along.</a:t>
            </a:r>
            <a:endParaRPr lang="en" dirty="0"/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 dirty="0"/>
              <a:t>Starving ballerina in New York City.  I got a gig as a temp </a:t>
            </a:r>
            <a:r>
              <a:rPr lang="en" dirty="0" err="1"/>
              <a:t>paralegel</a:t>
            </a:r>
            <a:r>
              <a:rPr lang="en" dirty="0"/>
              <a:t>:  Legal system, fraud, investigations, evidence... I had </a:t>
            </a:r>
            <a:r>
              <a:rPr lang="en" dirty="0" err="1"/>
              <a:t>know</a:t>
            </a:r>
            <a:r>
              <a:rPr lang="en" dirty="0"/>
              <a:t> idea that would be helpful down the road.</a:t>
            </a:r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 dirty="0"/>
              <a:t>CRM/ERP - that pointe shoe company I helped launch introduced me to low-code </a:t>
            </a:r>
            <a:r>
              <a:rPr lang="en" dirty="0" err="1"/>
              <a:t>tools,</a:t>
            </a:r>
            <a:r>
              <a:rPr lang="en" dirty="0"/>
              <a:t> I started writing those for small businesses.  Then </a:t>
            </a:r>
            <a:r>
              <a:rPr lang="en" dirty="0" err="1"/>
              <a:t>Quickbooks</a:t>
            </a:r>
            <a:r>
              <a:rPr lang="en" dirty="0"/>
              <a:t> came out.  </a:t>
            </a:r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 dirty="0"/>
              <a:t>Now I'm in Business School and I find out full time jobs pay for school – so I became a HD Tech and Admin Assist for a financial institution.  I am doing everything – pulling cable, configuring networks, desktops, accounts, application management.  I didn't think about it.  I just needed the money.  </a:t>
            </a:r>
          </a:p>
          <a:p>
            <a:pPr>
              <a:buNone/>
            </a:pPr>
            <a:r>
              <a:rPr lang="en"/>
              <a:t>And then I start to fall in love with companies.  I had a sponsor thrust me into Y2K.  I crushed it.  I loved it.</a:t>
            </a:r>
          </a:p>
          <a:p>
            <a:pPr>
              <a:buNone/>
            </a:pPr>
            <a:r>
              <a:rPr lang="en"/>
              <a:t>Over time, I drove an identity management program at Intuit.  which lead to JPMorgan. And my career keep moving forward from there.  </a:t>
            </a:r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 dirty="0">
                <a:solidFill>
                  <a:srgbClr val="001D35"/>
                </a:solidFill>
              </a:rPr>
              <a:t>AGAIN: The point is: it is not a 1:1 relationship. Basically, your strengths will naturally lead you to different types of work - when you dream the “I </a:t>
            </a:r>
            <a:r>
              <a:rPr lang="en" dirty="0" err="1">
                <a:solidFill>
                  <a:srgbClr val="001D35"/>
                </a:solidFill>
              </a:rPr>
              <a:t>wanna</a:t>
            </a:r>
            <a:r>
              <a:rPr lang="en" dirty="0">
                <a:solidFill>
                  <a:srgbClr val="001D35"/>
                </a:solidFill>
              </a:rPr>
              <a:t> be…” dream, look for how you will get there. </a:t>
            </a:r>
            <a:r>
              <a:rPr lang="en" b="1" i="1" dirty="0">
                <a:solidFill>
                  <a:srgbClr val="001D35"/>
                </a:solidFill>
              </a:rPr>
              <a:t>ANY WAY </a:t>
            </a:r>
            <a:r>
              <a:rPr lang="en" dirty="0">
                <a:solidFill>
                  <a:srgbClr val="001D35"/>
                </a:solidFill>
              </a:rPr>
              <a:t>THAT YOU CAN GET THERE.</a:t>
            </a:r>
            <a:endParaRPr lang="en" dirty="0"/>
          </a:p>
          <a:p>
            <a:pPr>
              <a:buNone/>
            </a:pPr>
            <a:endParaRPr lang="en" dirty="0"/>
          </a:p>
          <a:p>
            <a:pPr>
              <a:buNone/>
            </a:pPr>
            <a:r>
              <a:rPr lang="en"/>
              <a:t>Back to YOUR Superpower.</a:t>
            </a:r>
            <a:endParaRPr lang="en" dirty="0"/>
          </a:p>
          <a:p>
            <a:pPr>
              <a:buNone/>
            </a:pPr>
            <a:r>
              <a:rPr lang="en" dirty="0"/>
              <a:t>Once you identify your superpower, something powerful happens.</a:t>
            </a:r>
            <a:endParaRPr lang="en">
              <a:solidFill>
                <a:srgbClr val="444444"/>
              </a:solidFill>
            </a:endParaRPr>
          </a:p>
          <a:p>
            <a:pPr>
              <a:buNone/>
            </a:pPr>
            <a:r>
              <a:rPr lang="en" dirty="0"/>
              <a:t>You can turn that capability into </a:t>
            </a:r>
            <a:r>
              <a:rPr lang="en" b="1" dirty="0"/>
              <a:t>career momentum.</a:t>
            </a:r>
            <a:endParaRPr lang="en" dirty="0">
              <a:solidFill>
                <a:srgbClr val="444444"/>
              </a:solidFill>
            </a:endParaRPr>
          </a:p>
          <a:p>
            <a:pPr>
              <a:buNone/>
            </a:pPr>
            <a:br>
              <a:rPr lang="en-US" dirty="0">
                <a:solidFill>
                  <a:srgbClr val="444444"/>
                </a:solidFill>
              </a:rPr>
            </a:br>
            <a:endParaRPr lang="en-US" dirty="0">
              <a:solidFill>
                <a:srgbClr val="444444"/>
              </a:solidFill>
            </a:endParaRPr>
          </a:p>
          <a:p>
            <a:pPr marL="0" indent="0">
              <a:buNone/>
            </a:pPr>
            <a:r>
              <a:rPr lang="en" dirty="0">
                <a:solidFill>
                  <a:srgbClr val="444444"/>
                </a:solidFill>
              </a:rPr>
              <a:t>I want to remind EVERY SINGLE ONE OF YOU.  If I can transform from a ballerina to whatever I am now, you can do EVERYTHING YOU WANT.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5E7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155"/>
              </a:buClr>
              <a:buSzPts val="2100"/>
              <a:buNone/>
              <a:defRPr sz="2100">
                <a:solidFill>
                  <a:srgbClr val="33415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800"/>
              <a:buChar char="●"/>
              <a:defRPr sz="1800">
                <a:solidFill>
                  <a:srgbClr val="111827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82F6"/>
              </a:buClr>
              <a:buSzPts val="1400"/>
              <a:buChar char="■"/>
              <a:defRPr>
                <a:solidFill>
                  <a:srgbClr val="3B82F6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59E0B"/>
              </a:buClr>
              <a:buSzPts val="1400"/>
              <a:buChar char="●"/>
              <a:defRPr>
                <a:solidFill>
                  <a:srgbClr val="F59E0B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4B8A6"/>
              </a:buClr>
              <a:buSzPts val="1400"/>
              <a:buChar char="○"/>
              <a:defRPr>
                <a:solidFill>
                  <a:srgbClr val="14B8A6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hyperlink" Target="http://www.enduring-solutions.com/WiCy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50" b="1">
                <a:latin typeface="Montserrat"/>
                <a:ea typeface="Montserrat"/>
                <a:cs typeface="Montserrat"/>
                <a:sym typeface="Montserrat"/>
              </a:rPr>
              <a:t>The Ballerina CISO: </a:t>
            </a:r>
            <a:endParaRPr sz="365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Montserrat"/>
                <a:ea typeface="Montserrat"/>
                <a:cs typeface="Montserrat"/>
                <a:sym typeface="Montserrat"/>
              </a:rPr>
              <a:t>every door is a door - </a:t>
            </a:r>
            <a:r>
              <a:rPr lang="en" sz="2300" i="1">
                <a:latin typeface="Montserrat"/>
                <a:ea typeface="Montserrat"/>
                <a:cs typeface="Montserrat"/>
                <a:sym typeface="Montserrat"/>
              </a:rPr>
              <a:t>crafting your cybersecurity path</a:t>
            </a:r>
            <a:endParaRPr sz="2300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054003"/>
            <a:ext cx="8520600" cy="13144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39967"/>
              </a:lnSpc>
              <a:spcBef>
                <a:spcPts val="3305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Montserrat"/>
              </a:rPr>
              <a:t>Carrie Nedrow, vCIO, vCISO, CISSP</a:t>
            </a:r>
            <a:endParaRPr lang="en-US" sz="1800" dirty="0">
              <a:solidFill>
                <a:schemeClr val="dk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175" y="316925"/>
            <a:ext cx="2557899" cy="11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57" y="3735845"/>
            <a:ext cx="1639088" cy="48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l="666"/>
          <a:stretch/>
        </p:blipFill>
        <p:spPr>
          <a:xfrm>
            <a:off x="0" y="4397454"/>
            <a:ext cx="9144001" cy="746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3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en" sz="3600" dirty="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Your background is filled with genius</a:t>
            </a:r>
            <a:endParaRPr lang="en" sz="36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 sz="4400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2"/>
          </p:nvPr>
        </p:nvSpPr>
        <p:spPr>
          <a:xfrm>
            <a:off x="2403600" y="1576771"/>
            <a:ext cx="4333200" cy="2325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812991"/>
                </a:solidFill>
                <a:latin typeface="Montserrat"/>
                <a:ea typeface="Montserrat"/>
                <a:cs typeface="Montserrat"/>
                <a:sym typeface="Montserrat"/>
              </a:rPr>
              <a:t>You are SMART</a:t>
            </a:r>
            <a:endParaRPr lang="en-US" sz="2800" dirty="0">
              <a:solidFill>
                <a:srgbClr val="812991"/>
              </a:solidFill>
              <a:latin typeface="Montserrat"/>
              <a:ea typeface="Montserrat"/>
              <a:cs typeface="Montserrat"/>
            </a:endParaRPr>
          </a:p>
          <a:p>
            <a:pPr marL="0" indent="0" algn="ctr">
              <a:buNone/>
            </a:pPr>
            <a:endParaRPr lang="en" sz="2800" dirty="0">
              <a:solidFill>
                <a:srgbClr val="81299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812991"/>
                </a:solidFill>
                <a:latin typeface="Montserrat"/>
                <a:ea typeface="Montserrat"/>
                <a:cs typeface="Montserrat"/>
                <a:sym typeface="Montserrat"/>
              </a:rPr>
              <a:t>You are ADAPTABLE</a:t>
            </a:r>
            <a:endParaRPr sz="2800" dirty="0">
              <a:solidFill>
                <a:srgbClr val="812991"/>
              </a:solidFill>
              <a:latin typeface="Montserrat"/>
              <a:ea typeface="Montserrat"/>
              <a:cs typeface="Montserrat"/>
            </a:endParaRPr>
          </a:p>
          <a:p>
            <a:pPr marL="0" indent="0" algn="ctr">
              <a:buNone/>
            </a:pPr>
            <a:endParaRPr lang="en" sz="2800" dirty="0">
              <a:solidFill>
                <a:srgbClr val="81299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812991"/>
                </a:solidFill>
                <a:latin typeface="Montserrat"/>
                <a:ea typeface="Montserrat"/>
                <a:cs typeface="Montserrat"/>
                <a:sym typeface="Montserrat"/>
              </a:rPr>
              <a:t>You are RELENTLESS</a:t>
            </a:r>
            <a:endParaRPr sz="2800" dirty="0"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" name="Google Shape;191;p24"/>
          <p:cNvCxnSpPr>
            <a:endCxn id="192" idx="2"/>
          </p:cNvCxnSpPr>
          <p:nvPr/>
        </p:nvCxnSpPr>
        <p:spPr>
          <a:xfrm rot="10800000" flipH="1">
            <a:off x="2488225" y="2309752"/>
            <a:ext cx="4427700" cy="1860600"/>
          </a:xfrm>
          <a:prstGeom prst="curvedConnector2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Getting from here to there</a:t>
            </a:r>
            <a:endParaRPr dirty="0"/>
          </a:p>
        </p:txBody>
      </p:sp>
      <p:sp>
        <p:nvSpPr>
          <p:cNvPr id="194" name="Google Shape;194;p24"/>
          <p:cNvSpPr txBox="1"/>
          <p:nvPr/>
        </p:nvSpPr>
        <p:spPr>
          <a:xfrm>
            <a:off x="239250" y="4169140"/>
            <a:ext cx="34893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Practice, Practice, Practice</a:t>
            </a:r>
            <a:endParaRPr sz="1800" dirty="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1659045" y="3751017"/>
            <a:ext cx="649710" cy="3753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6725" cap="flat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59E0B"/>
                </a:solidFill>
                <a:latin typeface="Times New Roman"/>
              </a:rPr>
              <a:t>Do</a:t>
            </a:r>
          </a:p>
        </p:txBody>
      </p:sp>
      <p:grpSp>
        <p:nvGrpSpPr>
          <p:cNvPr id="196" name="Google Shape;196;p24"/>
          <p:cNvGrpSpPr/>
          <p:nvPr/>
        </p:nvGrpSpPr>
        <p:grpSpPr>
          <a:xfrm>
            <a:off x="478500" y="1501740"/>
            <a:ext cx="3010800" cy="827660"/>
            <a:chOff x="478500" y="1501740"/>
            <a:chExt cx="3010800" cy="827660"/>
          </a:xfrm>
        </p:grpSpPr>
        <p:sp>
          <p:nvSpPr>
            <p:cNvPr id="197" name="Google Shape;197;p24"/>
            <p:cNvSpPr txBox="1"/>
            <p:nvPr/>
          </p:nvSpPr>
          <p:spPr>
            <a:xfrm>
              <a:off x="478500" y="1966700"/>
              <a:ext cx="3010800" cy="36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Research, Listen, Watch</a:t>
              </a:r>
              <a:endParaRPr sz="1800" dirty="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1343353" y="1501740"/>
              <a:ext cx="1281094" cy="375388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 dirty="0">
                  <a:ln w="6725" cap="flat" cmpd="sng">
                    <a:solidFill>
                      <a:schemeClr val="accent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2254A6"/>
                  </a:solidFill>
                  <a:latin typeface="Times New Roman"/>
                </a:rPr>
                <a:t>Learn</a:t>
              </a:r>
            </a:p>
          </p:txBody>
        </p:sp>
      </p:grpSp>
      <p:sp>
        <p:nvSpPr>
          <p:cNvPr id="192" name="Google Shape;192;p24"/>
          <p:cNvSpPr txBox="1"/>
          <p:nvPr/>
        </p:nvSpPr>
        <p:spPr>
          <a:xfrm>
            <a:off x="5171275" y="1947052"/>
            <a:ext cx="34893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Get feedback</a:t>
            </a:r>
            <a:endParaRPr sz="1800" dirty="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4"/>
          <p:cNvSpPr/>
          <p:nvPr/>
        </p:nvSpPr>
        <p:spPr>
          <a:xfrm>
            <a:off x="6229287" y="1521397"/>
            <a:ext cx="1373275" cy="5053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6725" cap="flat" cmpd="sng">
                  <a:solidFill>
                    <a:srgbClr val="14B8A6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Times New Roman"/>
              </a:rPr>
              <a:t>Signal</a:t>
            </a:r>
          </a:p>
        </p:txBody>
      </p:sp>
      <p:sp>
        <p:nvSpPr>
          <p:cNvPr id="200" name="Google Shape;200;p24"/>
          <p:cNvSpPr/>
          <p:nvPr/>
        </p:nvSpPr>
        <p:spPr>
          <a:xfrm rot="5400000">
            <a:off x="1606650" y="2680918"/>
            <a:ext cx="754500" cy="730800"/>
          </a:xfrm>
          <a:prstGeom prst="strip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2254A6"/>
              </a:gs>
              <a:gs pos="100000">
                <a:srgbClr val="F59E0B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4656975" y="3322425"/>
            <a:ext cx="2154708" cy="1501362"/>
          </a:xfrm>
          <a:prstGeom prst="flowChartDocument">
            <a:avLst/>
          </a:prstGeom>
          <a:solidFill>
            <a:schemeClr val="accent4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254A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Artifact</a:t>
            </a:r>
            <a:endParaRPr sz="3600" b="1" dirty="0">
              <a:solidFill>
                <a:srgbClr val="2254A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Show me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4"/>
          <p:cNvSpPr/>
          <p:nvPr/>
        </p:nvSpPr>
        <p:spPr>
          <a:xfrm rot="10800000">
            <a:off x="4122275" y="1598593"/>
            <a:ext cx="754500" cy="730800"/>
          </a:xfrm>
          <a:prstGeom prst="strip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5"/>
              </a:gs>
              <a:gs pos="100000">
                <a:srgbClr val="2254A6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210;p25" descr="A diagram of a process&#10;&#10;AI-generated content may be incorrect." title="Learn-Do-Signal_Flywheel_Signal-and-Steel_fullcolor_TRANSPARENT (1).png">
            <a:extLst>
              <a:ext uri="{FF2B5EF4-FFF2-40B4-BE49-F238E27FC236}">
                <a16:creationId xmlns:a16="http://schemas.microsoft.com/office/drawing/2014/main" id="{13727C88-B0DC-12A2-84A2-B74963B41F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010" r="12817" b="21550"/>
          <a:stretch/>
        </p:blipFill>
        <p:spPr>
          <a:xfrm>
            <a:off x="7971850" y="152400"/>
            <a:ext cx="1009850" cy="106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1: CRISIS MANAGEMENT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(SOC &amp; Incident Response)</a:t>
            </a:r>
            <a:endParaRPr/>
          </a:p>
        </p:txBody>
      </p:sp>
      <p:graphicFrame>
        <p:nvGraphicFramePr>
          <p:cNvPr id="208" name="Google Shape;208;p25"/>
          <p:cNvGraphicFramePr/>
          <p:nvPr/>
        </p:nvGraphicFramePr>
        <p:xfrm>
          <a:off x="311695" y="1489589"/>
          <a:ext cx="4144125" cy="3153145"/>
        </p:xfrm>
        <a:graphic>
          <a:graphicData uri="http://schemas.openxmlformats.org/drawingml/2006/table">
            <a:tbl>
              <a:tblPr>
                <a:noFill/>
                <a:tableStyleId>{3D3BEE2A-C58C-4C81-BB41-8C79022E2429}</a:tableStyleId>
              </a:tblPr>
              <a:tblGrid>
                <a:gridCol w="414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Job: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Triage, fire-fighting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Learn: 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SIEM basics + four common log fields. Skim a MITR ATT&amp;CK TTP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Build a Tier-1 triage checklist for a lost laptop + one detection hypothesis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Signal: 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Share the checklist in community Discord; ask an active analyst for feedback.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9" name="Google Shape;2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700" y="1579874"/>
            <a:ext cx="3864600" cy="306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 title="Learn-Do-Signal_Flywheel_Signal-and-Steel_fullcolor_TRANSPARENT (1).png"/>
          <p:cNvPicPr preferRelativeResize="0"/>
          <p:nvPr/>
        </p:nvPicPr>
        <p:blipFill rotWithShape="1">
          <a:blip r:embed="rId4">
            <a:alphaModFix/>
          </a:blip>
          <a:srcRect l="13010" r="12817" b="21550"/>
          <a:stretch/>
        </p:blipFill>
        <p:spPr>
          <a:xfrm>
            <a:off x="7971850" y="152400"/>
            <a:ext cx="1009850" cy="1069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5"/>
          <p:cNvCxnSpPr/>
          <p:nvPr/>
        </p:nvCxnSpPr>
        <p:spPr>
          <a:xfrm>
            <a:off x="403150" y="2029600"/>
            <a:ext cx="3864600" cy="0"/>
          </a:xfrm>
          <a:prstGeom prst="straightConnector1">
            <a:avLst/>
          </a:prstGeom>
          <a:noFill/>
          <a:ln w="38100" cap="flat" cmpd="sng">
            <a:solidFill>
              <a:srgbClr val="2254A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Google Shape;212;p25"/>
          <p:cNvCxnSpPr/>
          <p:nvPr/>
        </p:nvCxnSpPr>
        <p:spPr>
          <a:xfrm>
            <a:off x="403150" y="2926774"/>
            <a:ext cx="38646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25"/>
          <p:cNvCxnSpPr/>
          <p:nvPr/>
        </p:nvCxnSpPr>
        <p:spPr>
          <a:xfrm>
            <a:off x="403150" y="3728375"/>
            <a:ext cx="38646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2. GRC &amp; Audit</a:t>
            </a:r>
            <a:endParaRPr/>
          </a:p>
        </p:txBody>
      </p:sp>
      <p:graphicFrame>
        <p:nvGraphicFramePr>
          <p:cNvPr id="219" name="Google Shape;219;p26"/>
          <p:cNvGraphicFramePr/>
          <p:nvPr/>
        </p:nvGraphicFramePr>
        <p:xfrm>
          <a:off x="4688175" y="1156729"/>
          <a:ext cx="4144125" cy="3657480"/>
        </p:xfrm>
        <a:graphic>
          <a:graphicData uri="http://schemas.openxmlformats.org/drawingml/2006/table">
            <a:tbl>
              <a:tblPr>
                <a:noFill/>
                <a:tableStyleId>{3D3BEE2A-C58C-4C81-BB41-8C79022E2429}</a:tableStyleId>
              </a:tblPr>
              <a:tblGrid>
                <a:gridCol w="414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4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The Job: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 Rules, risk, and proving the organization did what it promised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Learn: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Read NIST 800-53 AC-2 &amp; IA-2 (accounts and auth) + SOC 2 CC6.1 summaries (2 hours max)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Draft a one-page control narrative for how your current team handles passwords, plus minimal evidence list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Signal</a:t>
                      </a:r>
                      <a:r>
                        <a:rPr lang="en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: Post “How I’d document MFA for SOC 2” with the one-pager on LinkedIn. Ask a CRC pro to review and edit before posting.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0" name="Google Shape;2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3533"/>
            <a:ext cx="4171950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 title="Learn-Do-Signal_Flywheel_Signal-and-Steel_fullcolor_TRANSPARENT (1).png"/>
          <p:cNvPicPr preferRelativeResize="0"/>
          <p:nvPr/>
        </p:nvPicPr>
        <p:blipFill rotWithShape="1">
          <a:blip r:embed="rId4">
            <a:alphaModFix/>
          </a:blip>
          <a:srcRect l="13010" r="12817" b="21550"/>
          <a:stretch/>
        </p:blipFill>
        <p:spPr>
          <a:xfrm>
            <a:off x="7971850" y="152400"/>
            <a:ext cx="1009850" cy="1069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6"/>
          <p:cNvCxnSpPr/>
          <p:nvPr/>
        </p:nvCxnSpPr>
        <p:spPr>
          <a:xfrm>
            <a:off x="4757688" y="1873757"/>
            <a:ext cx="3864600" cy="0"/>
          </a:xfrm>
          <a:prstGeom prst="straightConnector1">
            <a:avLst/>
          </a:prstGeom>
          <a:noFill/>
          <a:ln w="38100" cap="flat" cmpd="sng">
            <a:solidFill>
              <a:srgbClr val="2254A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26"/>
          <p:cNvCxnSpPr/>
          <p:nvPr/>
        </p:nvCxnSpPr>
        <p:spPr>
          <a:xfrm>
            <a:off x="4757688" y="2770931"/>
            <a:ext cx="38646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26"/>
          <p:cNvCxnSpPr/>
          <p:nvPr/>
        </p:nvCxnSpPr>
        <p:spPr>
          <a:xfrm>
            <a:off x="4757688" y="3669842"/>
            <a:ext cx="38646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Make a 3-month accelerated plan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0" name="Google Shape;230;p27"/>
          <p:cNvGrpSpPr/>
          <p:nvPr/>
        </p:nvGrpSpPr>
        <p:grpSpPr>
          <a:xfrm>
            <a:off x="417045" y="1737680"/>
            <a:ext cx="2293196" cy="2362695"/>
            <a:chOff x="264130" y="1737680"/>
            <a:chExt cx="2293196" cy="2362695"/>
          </a:xfrm>
        </p:grpSpPr>
        <p:sp>
          <p:nvSpPr>
            <p:cNvPr id="231" name="Google Shape;231;p27"/>
            <p:cNvSpPr/>
            <p:nvPr/>
          </p:nvSpPr>
          <p:spPr>
            <a:xfrm>
              <a:off x="374826" y="1834475"/>
              <a:ext cx="2182500" cy="2265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9525" cap="flat" cmpd="sng">
              <a:solidFill>
                <a:srgbClr val="F59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264130" y="1737680"/>
              <a:ext cx="2182500" cy="2265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rgbClr val="F59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Month 1:</a:t>
              </a:r>
              <a:endParaRPr sz="1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Foundations</a:t>
              </a:r>
              <a:endParaRPr sz="1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Learn</a:t>
              </a:r>
              <a:r>
                <a:rPr lang="en" sz="1500"/>
                <a:t>: IAM + logs 101</a:t>
              </a:r>
              <a:endParaRPr sz="15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Do</a:t>
              </a:r>
              <a:r>
                <a:rPr lang="en" sz="1500"/>
                <a:t>: SOC triage checklist v1</a:t>
              </a:r>
              <a:endParaRPr sz="15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SIgnal</a:t>
              </a:r>
              <a:r>
                <a:rPr lang="en" sz="1500"/>
                <a:t>: OWASP post + peer review</a:t>
              </a:r>
              <a:endParaRPr sz="1500"/>
            </a:p>
          </p:txBody>
        </p:sp>
      </p:grpSp>
      <p:grpSp>
        <p:nvGrpSpPr>
          <p:cNvPr id="233" name="Google Shape;233;p27"/>
          <p:cNvGrpSpPr/>
          <p:nvPr/>
        </p:nvGrpSpPr>
        <p:grpSpPr>
          <a:xfrm>
            <a:off x="2933537" y="1484175"/>
            <a:ext cx="2646872" cy="2908845"/>
            <a:chOff x="2996110" y="1498075"/>
            <a:chExt cx="2646872" cy="2908845"/>
          </a:xfrm>
        </p:grpSpPr>
        <p:sp>
          <p:nvSpPr>
            <p:cNvPr id="234" name="Google Shape;234;p27"/>
            <p:cNvSpPr/>
            <p:nvPr/>
          </p:nvSpPr>
          <p:spPr>
            <a:xfrm>
              <a:off x="3222282" y="1727020"/>
              <a:ext cx="2420700" cy="26799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0575" cap="flat" cmpd="sng">
              <a:solidFill>
                <a:srgbClr val="F59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1400" tIns="101400" rIns="101400" bIns="1014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2"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2996110" y="1498075"/>
              <a:ext cx="2524200" cy="279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0575" cap="flat" cmpd="sng">
              <a:solidFill>
                <a:srgbClr val="F59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1400" tIns="101400" rIns="101400" bIns="1014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Month 2:</a:t>
              </a:r>
              <a:endParaRPr sz="1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Depth</a:t>
              </a:r>
              <a:endParaRPr sz="1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2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Learn</a:t>
              </a:r>
              <a:r>
                <a:rPr lang="en" sz="1500"/>
                <a:t>: Cloud security basics</a:t>
              </a:r>
              <a:endParaRPr sz="15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Do</a:t>
              </a:r>
              <a:r>
                <a:rPr lang="en" sz="1500"/>
                <a:t>: Harden a small cloud lab; document before &amp; after</a:t>
              </a:r>
              <a:endParaRPr sz="15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SIgnal</a:t>
              </a:r>
              <a:r>
                <a:rPr lang="en" sz="1500"/>
                <a:t>: 5-min lightening talk, brown bag</a:t>
              </a:r>
              <a:endParaRPr sz="1500"/>
            </a:p>
          </p:txBody>
        </p:sp>
      </p:grpSp>
      <p:grpSp>
        <p:nvGrpSpPr>
          <p:cNvPr id="236" name="Google Shape;236;p27"/>
          <p:cNvGrpSpPr/>
          <p:nvPr/>
        </p:nvGrpSpPr>
        <p:grpSpPr>
          <a:xfrm>
            <a:off x="5907123" y="1138853"/>
            <a:ext cx="2642165" cy="3476201"/>
            <a:chOff x="5754124" y="1138897"/>
            <a:chExt cx="3536088" cy="3643053"/>
          </a:xfrm>
        </p:grpSpPr>
        <p:sp>
          <p:nvSpPr>
            <p:cNvPr id="237" name="Google Shape;237;p27"/>
            <p:cNvSpPr/>
            <p:nvPr/>
          </p:nvSpPr>
          <p:spPr>
            <a:xfrm>
              <a:off x="5924812" y="1288150"/>
              <a:ext cx="3365400" cy="34938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75" cap="flat" cmpd="sng">
              <a:solidFill>
                <a:srgbClr val="F59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00" tIns="122700" rIns="122700" bIns="122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79"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5754124" y="1138897"/>
              <a:ext cx="3365400" cy="3493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75" cap="flat" cmpd="sng">
              <a:solidFill>
                <a:srgbClr val="F59E0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2700" tIns="122700" rIns="122700" bIns="122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Month 3:</a:t>
              </a:r>
              <a:endParaRPr sz="1600" b="1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/>
                <a:t>Role Alignment</a:t>
              </a:r>
              <a:endParaRPr sz="1600"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25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Learn</a:t>
              </a:r>
              <a:r>
                <a:rPr lang="en" sz="1500"/>
                <a:t>: Framework alignment (SOC2) or CI/CD security hooks</a:t>
              </a:r>
              <a:endParaRPr sz="15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Do</a:t>
              </a:r>
              <a:r>
                <a:rPr lang="en" sz="1500"/>
                <a:t>: 3-page control narrative bundle or demo pipeline</a:t>
              </a:r>
              <a:endParaRPr sz="15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/>
                <a:t>Signal</a:t>
              </a:r>
              <a:r>
                <a:rPr lang="en" sz="1500"/>
                <a:t>: Send artifact directly to a hiring manager with a 4-sentance cover note</a:t>
              </a:r>
              <a:endParaRPr sz="1500"/>
            </a:p>
          </p:txBody>
        </p:sp>
      </p:grpSp>
      <p:pic>
        <p:nvPicPr>
          <p:cNvPr id="239" name="Google Shape;239;p27" title="Learn-Do-Signal_Flywheel_Signal-and-Steel_fullcolor_TRANSPARENT (1).png"/>
          <p:cNvPicPr preferRelativeResize="0"/>
          <p:nvPr/>
        </p:nvPicPr>
        <p:blipFill rotWithShape="1">
          <a:blip r:embed="rId3">
            <a:alphaModFix/>
          </a:blip>
          <a:srcRect l="13010" r="12817" b="21550"/>
          <a:stretch/>
        </p:blipFill>
        <p:spPr>
          <a:xfrm>
            <a:off x="8055258" y="96795"/>
            <a:ext cx="1009850" cy="106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/>
          <p:nvPr/>
        </p:nvSpPr>
        <p:spPr>
          <a:xfrm rot="-5400000">
            <a:off x="-1123125" y="2638775"/>
            <a:ext cx="3215400" cy="307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8"/>
          <p:cNvSpPr/>
          <p:nvPr/>
        </p:nvSpPr>
        <p:spPr>
          <a:xfrm>
            <a:off x="1253300" y="4571999"/>
            <a:ext cx="4642200" cy="28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46" name="Google Shape;246;p28"/>
          <p:cNvGraphicFramePr/>
          <p:nvPr/>
        </p:nvGraphicFramePr>
        <p:xfrm>
          <a:off x="1196500" y="1393037"/>
          <a:ext cx="4917500" cy="3078000"/>
        </p:xfrm>
        <a:graphic>
          <a:graphicData uri="http://schemas.openxmlformats.org/drawingml/2006/table">
            <a:tbl>
              <a:tblPr>
                <a:noFill/>
                <a:tableStyleId>{3D3BEE2A-C58C-4C81-BB41-8C79022E2429}</a:tableStyleId>
              </a:tblPr>
              <a:tblGrid>
                <a:gridCol w="245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7" name="Google Shape;24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Time vs Money vs Impact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 rot="-5400000">
            <a:off x="-1097475" y="2489825"/>
            <a:ext cx="316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Signalling Power</a:t>
            </a:r>
            <a:endParaRPr sz="2400"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2307532" y="4485836"/>
            <a:ext cx="252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59E0B"/>
                </a:solidFill>
                <a:latin typeface="Montserrat"/>
                <a:ea typeface="Montserrat"/>
                <a:cs typeface="Montserrat"/>
                <a:sym typeface="Montserrat"/>
              </a:rPr>
              <a:t>Effort</a:t>
            </a:r>
            <a:endParaRPr sz="2400" b="1">
              <a:solidFill>
                <a:srgbClr val="F59E0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0" name="Google Shape;2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235" y="1466112"/>
            <a:ext cx="786050" cy="7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0600" y="3001994"/>
            <a:ext cx="786050" cy="70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2012" y="2159425"/>
            <a:ext cx="1040275" cy="79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1750" y="2480525"/>
            <a:ext cx="60926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31000" y="2267125"/>
            <a:ext cx="609250" cy="60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8012" y="2685494"/>
            <a:ext cx="950100" cy="9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8"/>
          <p:cNvPicPr preferRelativeResize="0"/>
          <p:nvPr/>
        </p:nvPicPr>
        <p:blipFill rotWithShape="1">
          <a:blip r:embed="rId9">
            <a:alphaModFix/>
          </a:blip>
          <a:srcRect l="7594" r="8583"/>
          <a:stretch/>
        </p:blipFill>
        <p:spPr>
          <a:xfrm>
            <a:off x="1106925" y="2262362"/>
            <a:ext cx="786050" cy="79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27837" y="1277791"/>
            <a:ext cx="950100" cy="91333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/>
          <p:nvPr/>
        </p:nvSpPr>
        <p:spPr>
          <a:xfrm>
            <a:off x="6332350" y="0"/>
            <a:ext cx="2811600" cy="5143500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1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Incremental Change showing </a:t>
            </a:r>
            <a:r>
              <a:rPr lang="en" sz="1800" b="1" i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constant intentional progress</a:t>
            </a:r>
            <a:r>
              <a:rPr lang="en" sz="1800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 is key.</a:t>
            </a:r>
            <a:endParaRPr sz="1800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" name="Google Shape;263;p29"/>
          <p:cNvGraphicFramePr/>
          <p:nvPr/>
        </p:nvGraphicFramePr>
        <p:xfrm>
          <a:off x="1196500" y="1393037"/>
          <a:ext cx="4917500" cy="3078000"/>
        </p:xfrm>
        <a:graphic>
          <a:graphicData uri="http://schemas.openxmlformats.org/drawingml/2006/table">
            <a:tbl>
              <a:tblPr>
                <a:noFill/>
                <a:tableStyleId>{3D3BEE2A-C58C-4C81-BB41-8C79022E2429}</a:tableStyleId>
              </a:tblPr>
              <a:tblGrid>
                <a:gridCol w="245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3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4" name="Google Shape;26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Time vs Money vs Impact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29"/>
          <p:cNvSpPr txBox="1"/>
          <p:nvPr/>
        </p:nvSpPr>
        <p:spPr>
          <a:xfrm rot="-5400000">
            <a:off x="-1082025" y="2474375"/>
            <a:ext cx="316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5"/>
                </a:solidFill>
              </a:rPr>
              <a:t>Signalling Power</a:t>
            </a:r>
            <a:endParaRPr sz="2600" b="1">
              <a:solidFill>
                <a:schemeClr val="accent5"/>
              </a:solidFill>
            </a:endParaRPr>
          </a:p>
        </p:txBody>
      </p:sp>
      <p:sp>
        <p:nvSpPr>
          <p:cNvPr id="266" name="Google Shape;266;p29"/>
          <p:cNvSpPr txBox="1"/>
          <p:nvPr/>
        </p:nvSpPr>
        <p:spPr>
          <a:xfrm>
            <a:off x="2307532" y="4596125"/>
            <a:ext cx="252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59E0B"/>
                </a:solidFill>
              </a:rPr>
              <a:t>Effort</a:t>
            </a:r>
            <a:endParaRPr sz="2600" b="1">
              <a:solidFill>
                <a:srgbClr val="F59E0B"/>
              </a:solidFill>
            </a:endParaRPr>
          </a:p>
        </p:txBody>
      </p:sp>
      <p:sp>
        <p:nvSpPr>
          <p:cNvPr id="267" name="Google Shape;267;p29"/>
          <p:cNvSpPr/>
          <p:nvPr/>
        </p:nvSpPr>
        <p:spPr>
          <a:xfrm>
            <a:off x="6332350" y="0"/>
            <a:ext cx="2811600" cy="51435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is NOW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Continuous Professional Development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Get the Interview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Certs and Degrees are the long game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68" name="Google Shape;268;p29"/>
          <p:cNvGrpSpPr/>
          <p:nvPr/>
        </p:nvGrpSpPr>
        <p:grpSpPr>
          <a:xfrm>
            <a:off x="792525" y="1370196"/>
            <a:ext cx="5418038" cy="3163808"/>
            <a:chOff x="800356" y="1346541"/>
            <a:chExt cx="4911647" cy="2868106"/>
          </a:xfrm>
        </p:grpSpPr>
        <p:sp>
          <p:nvSpPr>
            <p:cNvPr id="269" name="Google Shape;269;p29"/>
            <p:cNvSpPr txBox="1"/>
            <p:nvPr/>
          </p:nvSpPr>
          <p:spPr>
            <a:xfrm>
              <a:off x="3461703" y="1346541"/>
              <a:ext cx="2130600" cy="1346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0850" tIns="100850" rIns="100850" bIns="100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$X,XXX </a:t>
              </a:r>
              <a:endParaRPr sz="15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Certification or degrees</a:t>
              </a:r>
              <a:endParaRPr sz="15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0" name="Google Shape;270;p29"/>
            <p:cNvSpPr txBox="1"/>
            <p:nvPr/>
          </p:nvSpPr>
          <p:spPr>
            <a:xfrm>
              <a:off x="3461703" y="2868547"/>
              <a:ext cx="2250300" cy="1346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00850" tIns="100850" rIns="100850" bIns="1008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Memorizing Unused frameworks</a:t>
              </a:r>
              <a:endParaRPr sz="15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71" name="Google Shape;271;p29"/>
            <p:cNvGrpSpPr/>
            <p:nvPr/>
          </p:nvGrpSpPr>
          <p:grpSpPr>
            <a:xfrm>
              <a:off x="800356" y="1346544"/>
              <a:ext cx="2553667" cy="1369171"/>
              <a:chOff x="897656" y="1429944"/>
              <a:chExt cx="2553667" cy="1369171"/>
            </a:xfrm>
          </p:grpSpPr>
          <p:pic>
            <p:nvPicPr>
              <p:cNvPr id="272" name="Google Shape;272;p29"/>
              <p:cNvPicPr preferRelativeResize="0"/>
              <p:nvPr/>
            </p:nvPicPr>
            <p:blipFill rotWithShape="1">
              <a:blip r:embed="rId3">
                <a:alphaModFix/>
              </a:blip>
              <a:srcRect t="6717" r="2818" b="8473"/>
              <a:stretch/>
            </p:blipFill>
            <p:spPr>
              <a:xfrm>
                <a:off x="961318" y="1429944"/>
                <a:ext cx="2490005" cy="13461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3" name="Google Shape;273;p29"/>
              <p:cNvSpPr txBox="1"/>
              <p:nvPr/>
            </p:nvSpPr>
            <p:spPr>
              <a:xfrm>
                <a:off x="897656" y="1453016"/>
                <a:ext cx="2490000" cy="134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0850" tIns="100850" rIns="100850" bIns="10085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 b="1">
                    <a:solidFill>
                      <a:srgbClr val="111827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TARGET ZONE</a:t>
                </a:r>
                <a:endParaRPr sz="1500" b="1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rgbClr val="111827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$20 Cloud Lab + LinkedIn Write-up</a:t>
                </a:r>
                <a:endParaRPr sz="1500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rgbClr val="111827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GitHub PRs</a:t>
                </a:r>
                <a:endParaRPr sz="1500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500">
                    <a:solidFill>
                      <a:srgbClr val="111827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1-Page Control Narratives</a:t>
                </a:r>
                <a:endParaRPr sz="1500">
                  <a:solidFill>
                    <a:srgbClr val="111827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Parting Thoughts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0"/>
          <p:cNvSpPr txBox="1">
            <a:spLocks noGrp="1"/>
          </p:cNvSpPr>
          <p:nvPr>
            <p:ph type="body" idx="1"/>
          </p:nvPr>
        </p:nvSpPr>
        <p:spPr>
          <a:xfrm>
            <a:off x="2839310" y="1217524"/>
            <a:ext cx="3999900" cy="22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7030A0"/>
                </a:solidFill>
                <a:latin typeface="Montserrat"/>
                <a:ea typeface="Times New Roman"/>
                <a:cs typeface="Times New Roman"/>
                <a:sym typeface="Times New Roman"/>
              </a:rPr>
              <a:t>Your Story is </a:t>
            </a:r>
            <a:r>
              <a:rPr lang="en" sz="1900" b="1" dirty="0">
                <a:solidFill>
                  <a:srgbClr val="7030A0"/>
                </a:solidFill>
                <a:latin typeface="Montserrat"/>
                <a:ea typeface="Times New Roman"/>
                <a:cs typeface="Times New Roman"/>
                <a:sym typeface="Times New Roman"/>
              </a:rPr>
              <a:t>UNIQUE</a:t>
            </a:r>
            <a:endParaRPr lang="en-US" sz="1900" b="1">
              <a:solidFill>
                <a:srgbClr val="7030A0"/>
              </a:solidFill>
              <a:latin typeface="Montserrat"/>
              <a:ea typeface="Times New Roman"/>
              <a:cs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7030A0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rgbClr val="7030A0"/>
                </a:solidFill>
                <a:latin typeface="Montserrat"/>
                <a:ea typeface="Times New Roman"/>
                <a:cs typeface="Times New Roman"/>
                <a:sym typeface="Times New Roman"/>
              </a:rPr>
              <a:t>You are </a:t>
            </a:r>
            <a:r>
              <a:rPr lang="en" sz="1900" b="1" dirty="0">
                <a:solidFill>
                  <a:srgbClr val="7030A0"/>
                </a:solidFill>
                <a:latin typeface="Montserrat"/>
                <a:ea typeface="Times New Roman"/>
                <a:cs typeface="Times New Roman"/>
                <a:sym typeface="Times New Roman"/>
              </a:rPr>
              <a:t>SMART</a:t>
            </a:r>
            <a:endParaRPr lang="en" sz="1900" b="1" dirty="0">
              <a:solidFill>
                <a:srgbClr val="7030A0"/>
              </a:solidFill>
              <a:latin typeface="Montserrat"/>
              <a:ea typeface="Times New Roman"/>
              <a:cs typeface="Times New Roman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900" dirty="0">
              <a:solidFill>
                <a:srgbClr val="7030A0"/>
              </a:solidFill>
              <a:latin typeface="Montserrat"/>
              <a:ea typeface="Montserrat"/>
              <a:cs typeface="Times New Roman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900" dirty="0">
                <a:solidFill>
                  <a:srgbClr val="7030A0"/>
                </a:solidFill>
                <a:latin typeface="Montserrat"/>
                <a:ea typeface="Montserrat"/>
                <a:cs typeface="Times New Roman"/>
              </a:rPr>
              <a:t>You are </a:t>
            </a:r>
            <a:r>
              <a:rPr lang="en" sz="1900" b="1" dirty="0">
                <a:solidFill>
                  <a:srgbClr val="7030A0"/>
                </a:solidFill>
                <a:latin typeface="Montserrat"/>
                <a:ea typeface="Montserrat"/>
                <a:cs typeface="Times New Roman"/>
              </a:rPr>
              <a:t>ADAPTABLE</a:t>
            </a:r>
          </a:p>
          <a:p>
            <a:pPr marL="0" indent="0">
              <a:lnSpc>
                <a:spcPct val="114999"/>
              </a:lnSpc>
              <a:buNone/>
            </a:pPr>
            <a:endParaRPr lang="en" sz="1900" dirty="0">
              <a:solidFill>
                <a:srgbClr val="7030A0"/>
              </a:solidFill>
              <a:latin typeface="Montserrat"/>
              <a:ea typeface="Montserrat"/>
              <a:cs typeface="Times New Roman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" sz="1900" dirty="0">
                <a:solidFill>
                  <a:srgbClr val="7030A0"/>
                </a:solidFill>
                <a:latin typeface="Montserrat"/>
                <a:ea typeface="Montserrat"/>
                <a:cs typeface="Times New Roman"/>
              </a:rPr>
              <a:t>You are </a:t>
            </a:r>
            <a:r>
              <a:rPr lang="en" sz="1900" b="1" dirty="0">
                <a:solidFill>
                  <a:srgbClr val="7030A0"/>
                </a:solidFill>
                <a:latin typeface="Montserrat"/>
                <a:ea typeface="Montserrat"/>
                <a:cs typeface="Times New Roman"/>
              </a:rPr>
              <a:t>RELENTLESS</a:t>
            </a:r>
          </a:p>
          <a:p>
            <a:pPr marL="0" indent="0">
              <a:lnSpc>
                <a:spcPct val="114999"/>
              </a:lnSpc>
              <a:buNone/>
            </a:pPr>
            <a:endParaRPr lang="en" sz="1900" dirty="0">
              <a:solidFill>
                <a:srgbClr val="7030A0"/>
              </a:solidFill>
              <a:latin typeface="Montserrat"/>
              <a:ea typeface="Montserrat"/>
              <a:cs typeface="Times New Roman"/>
            </a:endParaRPr>
          </a:p>
          <a:p>
            <a:pPr marL="0" indent="0">
              <a:lnSpc>
                <a:spcPct val="114999"/>
              </a:lnSpc>
              <a:buNone/>
            </a:pPr>
            <a:endParaRPr lang="en" sz="1900" dirty="0">
              <a:solidFill>
                <a:srgbClr val="7030A0"/>
              </a:solidFill>
              <a:latin typeface="Montserrat"/>
              <a:ea typeface="Montserrat"/>
              <a:cs typeface="Times New Roman"/>
            </a:endParaRPr>
          </a:p>
        </p:txBody>
      </p:sp>
      <p:sp>
        <p:nvSpPr>
          <p:cNvPr id="282" name="Google Shape;282;p30"/>
          <p:cNvSpPr/>
          <p:nvPr/>
        </p:nvSpPr>
        <p:spPr>
          <a:xfrm>
            <a:off x="-4050" y="4134000"/>
            <a:ext cx="9152100" cy="1009500"/>
          </a:xfrm>
          <a:prstGeom prst="rect">
            <a:avLst/>
          </a:prstGeom>
          <a:gradFill>
            <a:gsLst>
              <a:gs pos="0">
                <a:srgbClr val="05A1A7"/>
              </a:gs>
              <a:gs pos="100000">
                <a:srgbClr val="812991"/>
              </a:gs>
            </a:gsLst>
            <a:lin ang="0" scaled="0"/>
          </a:gra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Cybersecurity needs people like you!</a:t>
            </a:r>
            <a:endParaRPr sz="2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>
          <a:extLst>
            <a:ext uri="{FF2B5EF4-FFF2-40B4-BE49-F238E27FC236}">
              <a16:creationId xmlns:a16="http://schemas.microsoft.com/office/drawing/2014/main" id="{9579EE1F-9933-8E52-281D-D9039141D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0" title="Amber honeycomb fade pattern.png">
            <a:extLst>
              <a:ext uri="{FF2B5EF4-FFF2-40B4-BE49-F238E27FC236}">
                <a16:creationId xmlns:a16="http://schemas.microsoft.com/office/drawing/2014/main" id="{A4E3F937-586F-8029-F8C5-487F024380FC}"/>
              </a:ext>
            </a:extLst>
          </p:cNvPr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>
            <a:extLst>
              <a:ext uri="{FF2B5EF4-FFF2-40B4-BE49-F238E27FC236}">
                <a16:creationId xmlns:a16="http://schemas.microsoft.com/office/drawing/2014/main" id="{266A02DF-6FCF-2B30-8589-F93799F1ED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dirty="0">
                <a:latin typeface="Montserrat"/>
                <a:sym typeface="Montserrat"/>
              </a:rPr>
              <a:t>Discussion</a:t>
            </a:r>
            <a:endParaRPr lang="en-US"/>
          </a:p>
        </p:txBody>
      </p:sp>
      <p:sp>
        <p:nvSpPr>
          <p:cNvPr id="282" name="Google Shape;282;p30">
            <a:extLst>
              <a:ext uri="{FF2B5EF4-FFF2-40B4-BE49-F238E27FC236}">
                <a16:creationId xmlns:a16="http://schemas.microsoft.com/office/drawing/2014/main" id="{7F6F1AEB-1E26-33D2-A299-2F6455C0E9E3}"/>
              </a:ext>
            </a:extLst>
          </p:cNvPr>
          <p:cNvSpPr/>
          <p:nvPr/>
        </p:nvSpPr>
        <p:spPr>
          <a:xfrm>
            <a:off x="-4050" y="4134000"/>
            <a:ext cx="9152100" cy="1009500"/>
          </a:xfrm>
          <a:prstGeom prst="rect">
            <a:avLst/>
          </a:prstGeom>
          <a:gradFill>
            <a:gsLst>
              <a:gs pos="0">
                <a:srgbClr val="05A1A7"/>
              </a:gs>
              <a:gs pos="100000">
                <a:srgbClr val="812991"/>
              </a:gs>
            </a:gsLst>
            <a:lin ang="0" scaled="0"/>
          </a:gra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Cybersecurity needs people like you!</a:t>
            </a:r>
            <a:endParaRPr sz="2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77E67-F171-BE1B-D767-B544D5E0B0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510" y="1106011"/>
            <a:ext cx="3999900" cy="2933181"/>
          </a:xfrm>
        </p:spPr>
        <p:txBody>
          <a:bodyPr/>
          <a:lstStyle/>
          <a:p>
            <a:r>
              <a:rPr lang="en-US" dirty="0"/>
              <a:t>Downloads at </a:t>
            </a:r>
          </a:p>
          <a:p>
            <a:pPr marL="139700" indent="0">
              <a:lnSpc>
                <a:spcPct val="114999"/>
              </a:lnSpc>
              <a:buNone/>
            </a:pPr>
            <a:r>
              <a:rPr lang="en-US" dirty="0">
                <a:hlinkClick r:id="rId4"/>
              </a:rPr>
              <a:t>www.enduring-solutions.com/WiCyS</a:t>
            </a:r>
            <a:endParaRPr lang="en-US" dirty="0"/>
          </a:p>
          <a:p>
            <a:pPr marL="139700" indent="0">
              <a:lnSpc>
                <a:spcPct val="114999"/>
              </a:lnSpc>
              <a:buNone/>
            </a:pPr>
            <a:endParaRPr lang="en-US" dirty="0"/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29F3374-4374-FE17-051E-227C17070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378" y="1108363"/>
            <a:ext cx="2751902" cy="27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90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1071-B70C-CFBE-82CB-B9CE6FC7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Slides not used</a:t>
            </a:r>
          </a:p>
        </p:txBody>
      </p:sp>
    </p:spTree>
    <p:extLst>
      <p:ext uri="{BB962C8B-B14F-4D97-AF65-F5344CB8AC3E}">
        <p14:creationId xmlns:p14="http://schemas.microsoft.com/office/powerpoint/2010/main" val="293630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doors&#10;&#10;AI-generated content may be incorrect.">
            <a:extLst>
              <a:ext uri="{FF2B5EF4-FFF2-40B4-BE49-F238E27FC236}">
                <a16:creationId xmlns:a16="http://schemas.microsoft.com/office/drawing/2014/main" id="{32E2C3BB-725F-AD7B-466C-93CC3FFA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19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Never have I ever…</a:t>
            </a:r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49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Applied for security roles and never even gotten a screening call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Looked at jobs and thought, </a:t>
            </a:r>
            <a:r>
              <a:rPr lang="en" i="1"/>
              <a:t>there is no way I’m qualified to do that</a:t>
            </a:r>
            <a:endParaRPr i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Been overlooked for new opportunities at my company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Known more than my manager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Tried to switch careers and found the barriers to entry overwhelming</a:t>
            </a:r>
            <a:endParaRPr/>
          </a:p>
        </p:txBody>
      </p:sp>
      <p:pic>
        <p:nvPicPr>
          <p:cNvPr id="298" name="Google Shape;298;p32"/>
          <p:cNvPicPr preferRelativeResize="0"/>
          <p:nvPr/>
        </p:nvPicPr>
        <p:blipFill rotWithShape="1">
          <a:blip r:embed="rId3">
            <a:alphaModFix/>
          </a:blip>
          <a:srcRect b="5105"/>
          <a:stretch/>
        </p:blipFill>
        <p:spPr>
          <a:xfrm>
            <a:off x="6251011" y="839925"/>
            <a:ext cx="1590187" cy="179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1075" y="2726076"/>
            <a:ext cx="1690049" cy="169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spend this time together?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228000" cy="23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are changing careers or roles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are stuck in a “less-than” role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have no idea where to start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 need a guideline</a:t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0" y="3854775"/>
            <a:ext cx="9144000" cy="1049100"/>
          </a:xfrm>
          <a:prstGeom prst="rect">
            <a:avLst/>
          </a:prstGeom>
          <a:gradFill>
            <a:gsLst>
              <a:gs pos="0">
                <a:srgbClr val="05A1A7"/>
              </a:gs>
              <a:gs pos="100000">
                <a:srgbClr val="81299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39% of Security roles are being filled by non-IT/Engineering folx.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It’s your job to play to your strengths and double down on your value.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6034625" y="433667"/>
            <a:ext cx="1253100" cy="1253100"/>
          </a:xfrm>
          <a:prstGeom prst="ellipse">
            <a:avLst/>
          </a:prstGeom>
          <a:solidFill>
            <a:srgbClr val="EB87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WV Ballet School</a:t>
            </a:r>
            <a:endParaRPr sz="1100"/>
          </a:p>
        </p:txBody>
      </p:sp>
      <p:sp>
        <p:nvSpPr>
          <p:cNvPr id="71" name="Google Shape;71;p15"/>
          <p:cNvSpPr/>
          <p:nvPr/>
        </p:nvSpPr>
        <p:spPr>
          <a:xfrm>
            <a:off x="7415350" y="1252679"/>
            <a:ext cx="1253100" cy="1253100"/>
          </a:xfrm>
          <a:prstGeom prst="ellipse">
            <a:avLst/>
          </a:prstGeom>
          <a:solidFill>
            <a:srgbClr val="EB87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Corps de Ballet 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Boston Ballet</a:t>
            </a:r>
            <a:endParaRPr sz="1100"/>
          </a:p>
        </p:txBody>
      </p:sp>
      <p:sp>
        <p:nvSpPr>
          <p:cNvPr id="72" name="Google Shape;72;p15"/>
          <p:cNvSpPr/>
          <p:nvPr/>
        </p:nvSpPr>
        <p:spPr>
          <a:xfrm>
            <a:off x="6219591" y="3481193"/>
            <a:ext cx="1253100" cy="1253100"/>
          </a:xfrm>
          <a:prstGeom prst="ellipse">
            <a:avLst/>
          </a:prstGeom>
          <a:solidFill>
            <a:srgbClr val="EB87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Cleveland Ballet</a:t>
            </a:r>
            <a:endParaRPr sz="1100" dirty="0"/>
          </a:p>
        </p:txBody>
      </p:sp>
      <p:sp>
        <p:nvSpPr>
          <p:cNvPr id="73" name="Google Shape;73;p15"/>
          <p:cNvSpPr/>
          <p:nvPr/>
        </p:nvSpPr>
        <p:spPr>
          <a:xfrm>
            <a:off x="4653891" y="3790650"/>
            <a:ext cx="1253100" cy="1253100"/>
          </a:xfrm>
          <a:prstGeom prst="ellipse">
            <a:avLst/>
          </a:prstGeom>
          <a:solidFill>
            <a:srgbClr val="33B7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The Juilliard School</a:t>
            </a:r>
            <a:endParaRPr sz="1100"/>
          </a:p>
        </p:txBody>
      </p:sp>
      <p:sp>
        <p:nvSpPr>
          <p:cNvPr id="74" name="Google Shape;74;p15"/>
          <p:cNvSpPr/>
          <p:nvPr/>
        </p:nvSpPr>
        <p:spPr>
          <a:xfrm>
            <a:off x="3006304" y="3790650"/>
            <a:ext cx="1253100" cy="1253100"/>
          </a:xfrm>
          <a:prstGeom prst="ellipse">
            <a:avLst/>
          </a:prstGeom>
          <a:solidFill>
            <a:srgbClr val="33B7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Tour w Modern Co.</a:t>
            </a:r>
            <a:endParaRPr sz="1100"/>
          </a:p>
        </p:txBody>
      </p:sp>
      <p:sp>
        <p:nvSpPr>
          <p:cNvPr id="75" name="Google Shape;75;p15"/>
          <p:cNvSpPr/>
          <p:nvPr/>
        </p:nvSpPr>
        <p:spPr>
          <a:xfrm>
            <a:off x="135898" y="1236981"/>
            <a:ext cx="1253100" cy="1253100"/>
          </a:xfrm>
          <a:prstGeom prst="ellipse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100" dirty="0">
                <a:solidFill>
                  <a:schemeClr val="lt1"/>
                </a:solidFill>
              </a:rPr>
              <a:t>Regional </a:t>
            </a:r>
            <a:r>
              <a:rPr lang="en" sz="1100" dirty="0" err="1">
                <a:solidFill>
                  <a:schemeClr val="lt1"/>
                </a:solidFill>
              </a:rPr>
              <a:t>Copmany</a:t>
            </a:r>
            <a:r>
              <a:rPr lang="en" sz="1100" dirty="0">
                <a:solidFill>
                  <a:schemeClr val="lt1"/>
                </a:solidFill>
              </a:rPr>
              <a:t> Tours</a:t>
            </a:r>
          </a:p>
        </p:txBody>
      </p:sp>
      <p:sp>
        <p:nvSpPr>
          <p:cNvPr id="76" name="Google Shape;76;p15"/>
          <p:cNvSpPr/>
          <p:nvPr/>
        </p:nvSpPr>
        <p:spPr>
          <a:xfrm>
            <a:off x="377126" y="2571525"/>
            <a:ext cx="1253100" cy="1253100"/>
          </a:xfrm>
          <a:prstGeom prst="ellipse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Tour w. Royal Ballet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1384339" y="433667"/>
            <a:ext cx="1253100" cy="1253100"/>
          </a:xfrm>
          <a:prstGeom prst="ellipse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Alvin Ailey Faculty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7415348" y="2750514"/>
            <a:ext cx="1253100" cy="1253100"/>
          </a:xfrm>
          <a:prstGeom prst="ellipse">
            <a:avLst/>
          </a:prstGeom>
          <a:solidFill>
            <a:srgbClr val="EB87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Training in  Toronto</a:t>
            </a:r>
            <a:endParaRPr sz="1100"/>
          </a:p>
        </p:txBody>
      </p:sp>
      <p:sp>
        <p:nvSpPr>
          <p:cNvPr id="79" name="Google Shape;79;p15"/>
          <p:cNvSpPr/>
          <p:nvPr/>
        </p:nvSpPr>
        <p:spPr>
          <a:xfrm>
            <a:off x="2808375" y="97863"/>
            <a:ext cx="1253100" cy="12531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Built 3 Ballet Schools</a:t>
            </a:r>
            <a:endParaRPr sz="1100"/>
          </a:p>
        </p:txBody>
      </p:sp>
      <p:sp>
        <p:nvSpPr>
          <p:cNvPr id="80" name="Google Shape;80;p15"/>
          <p:cNvSpPr/>
          <p:nvPr/>
        </p:nvSpPr>
        <p:spPr>
          <a:xfrm>
            <a:off x="1555279" y="3481193"/>
            <a:ext cx="1253100" cy="1253100"/>
          </a:xfrm>
          <a:prstGeom prst="ellipse">
            <a:avLst/>
          </a:prstGeom>
          <a:solidFill>
            <a:srgbClr val="33B71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Apprentice Paul Taylor</a:t>
            </a:r>
            <a:endParaRPr sz="1100"/>
          </a:p>
        </p:txBody>
      </p:sp>
      <p:sp>
        <p:nvSpPr>
          <p:cNvPr id="81" name="Google Shape;81;p15"/>
          <p:cNvSpPr/>
          <p:nvPr/>
        </p:nvSpPr>
        <p:spPr>
          <a:xfrm>
            <a:off x="4653888" y="97875"/>
            <a:ext cx="1253100" cy="125310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Launched Pointe Shoe Co.</a:t>
            </a:r>
            <a:endParaRPr sz="1100"/>
          </a:p>
        </p:txBody>
      </p:sp>
      <p:sp>
        <p:nvSpPr>
          <p:cNvPr id="82" name="Google Shape;82;p15"/>
          <p:cNvSpPr/>
          <p:nvPr/>
        </p:nvSpPr>
        <p:spPr>
          <a:xfrm>
            <a:off x="4185225" y="1174225"/>
            <a:ext cx="3530100" cy="2616300"/>
          </a:xfrm>
          <a:prstGeom prst="ellipse">
            <a:avLst/>
          </a:prstGeom>
          <a:solidFill>
            <a:srgbClr val="EB87C4">
              <a:alpha val="36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Repetition</a:t>
            </a:r>
            <a:endParaRPr sz="11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Standards</a:t>
            </a:r>
            <a:endParaRPr sz="11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Hierarchy/Place</a:t>
            </a:r>
            <a:endParaRPr sz="11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RULES</a:t>
            </a:r>
            <a:endParaRPr sz="1100"/>
          </a:p>
        </p:txBody>
      </p:sp>
      <p:sp>
        <p:nvSpPr>
          <p:cNvPr id="83" name="Google Shape;83;p15"/>
          <p:cNvSpPr/>
          <p:nvPr/>
        </p:nvSpPr>
        <p:spPr>
          <a:xfrm>
            <a:off x="2244150" y="2178625"/>
            <a:ext cx="3790500" cy="1920300"/>
          </a:xfrm>
          <a:prstGeom prst="ellipse">
            <a:avLst/>
          </a:prstGeom>
          <a:solidFill>
            <a:srgbClr val="33B71E">
              <a:alpha val="39870"/>
            </a:srgb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Invention</a:t>
            </a:r>
            <a:endParaRPr sz="1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Know Yourself</a:t>
            </a:r>
            <a:endParaRPr sz="1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Collaboration</a:t>
            </a:r>
            <a:endParaRPr sz="1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Attention to Detail</a:t>
            </a:r>
            <a:endParaRPr sz="11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Quick Response</a:t>
            </a:r>
            <a:endParaRPr sz="1100" dirty="0"/>
          </a:p>
        </p:txBody>
      </p:sp>
      <p:sp>
        <p:nvSpPr>
          <p:cNvPr id="84" name="Google Shape;84;p15"/>
          <p:cNvSpPr/>
          <p:nvPr/>
        </p:nvSpPr>
        <p:spPr>
          <a:xfrm>
            <a:off x="1006575" y="1115725"/>
            <a:ext cx="3407100" cy="2458800"/>
          </a:xfrm>
          <a:prstGeom prst="ellipse">
            <a:avLst/>
          </a:prstGeom>
          <a:solidFill>
            <a:srgbClr val="2254A6">
              <a:alpha val="44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Endurance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Commanding Presence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Mentorship</a:t>
            </a:r>
            <a:endParaRPr sz="1100"/>
          </a:p>
        </p:txBody>
      </p:sp>
      <p:sp>
        <p:nvSpPr>
          <p:cNvPr id="85" name="Google Shape;85;p15"/>
          <p:cNvSpPr/>
          <p:nvPr/>
        </p:nvSpPr>
        <p:spPr>
          <a:xfrm>
            <a:off x="3256475" y="796150"/>
            <a:ext cx="2350500" cy="1954500"/>
          </a:xfrm>
          <a:prstGeom prst="ellipse">
            <a:avLst/>
          </a:prstGeom>
          <a:solidFill>
            <a:srgbClr val="FFAB40">
              <a:alpha val="4873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Expert Authority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Creativity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Reliability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Know your Customer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74830" y="696557"/>
            <a:ext cx="3834000" cy="1074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sz="2450" dirty="0">
                <a:solidFill>
                  <a:schemeClr val="dk2"/>
                </a:solidFill>
                <a:latin typeface="Montserrat"/>
                <a:sym typeface="Montserrat"/>
              </a:rPr>
              <a:t>Ballet is one </a:t>
            </a:r>
            <a:br>
              <a:rPr lang="en" sz="2450" dirty="0">
                <a:solidFill>
                  <a:schemeClr val="dk2"/>
                </a:solidFill>
                <a:latin typeface="Montserrat"/>
                <a:sym typeface="Montserrat"/>
              </a:rPr>
            </a:br>
            <a:r>
              <a:rPr lang="en" sz="2450" dirty="0">
                <a:solidFill>
                  <a:schemeClr val="dk2"/>
                </a:solidFill>
                <a:latin typeface="Montserrat"/>
                <a:sym typeface="Montserrat"/>
              </a:rPr>
              <a:t>GIANT SYSTEM</a:t>
            </a:r>
            <a:endParaRPr lang="en-US" dirty="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4294967295"/>
          </p:nvPr>
        </p:nvSpPr>
        <p:spPr>
          <a:xfrm>
            <a:off x="264127" y="1779032"/>
            <a:ext cx="4045200" cy="2686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" sz="2100" b="1" i="1" dirty="0">
                <a:solidFill>
                  <a:srgbClr val="812991"/>
                </a:solidFill>
                <a:latin typeface="Montserrat"/>
                <a:cs typeface="Times New Roman"/>
                <a:sym typeface="Times New Roman"/>
              </a:rPr>
              <a:t>Technique</a:t>
            </a:r>
            <a:r>
              <a:rPr lang="en" sz="2100" b="1" i="1" dirty="0">
                <a:solidFill>
                  <a:srgbClr val="812991"/>
                </a:solidFill>
                <a:latin typeface="Montserrat"/>
                <a:cs typeface="Times New Roman"/>
              </a:rPr>
              <a:t> + Music + Choreography +</a:t>
            </a:r>
            <a:endParaRPr lang="en" dirty="0">
              <a:latin typeface="Montserrat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" sz="2100" b="1" i="1" dirty="0">
                <a:solidFill>
                  <a:srgbClr val="812991"/>
                </a:solidFill>
                <a:latin typeface="Montserrat"/>
                <a:cs typeface="Times New Roman"/>
              </a:rPr>
              <a:t> Stage / Lights / Backstage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" sz="2100" b="1" i="1" dirty="0">
                <a:solidFill>
                  <a:srgbClr val="812991"/>
                </a:solidFill>
                <a:latin typeface="Montserrat"/>
                <a:cs typeface="Times New Roman"/>
              </a:rPr>
              <a:t>+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" sz="2100" b="1" i="1" dirty="0">
                <a:solidFill>
                  <a:srgbClr val="812991"/>
                </a:solidFill>
                <a:latin typeface="Montserrat"/>
                <a:cs typeface="Times New Roman"/>
              </a:rPr>
              <a:t>Accidents + Costumes + Injuries + Ego + Donors + Politics + Competition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74D23-B5E4-E9AA-4DED-2CDD4529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55" t="3042" b="19473"/>
          <a:stretch>
            <a:fillRect/>
          </a:stretch>
        </p:blipFill>
        <p:spPr>
          <a:xfrm rot="5400000">
            <a:off x="4411511" y="408076"/>
            <a:ext cx="5120016" cy="4351283"/>
          </a:xfrm>
          <a:prstGeom prst="rect">
            <a:avLst/>
          </a:prstGeom>
        </p:spPr>
      </p:pic>
      <p:pic>
        <p:nvPicPr>
          <p:cNvPr id="9" name="Picture 8" descr="A group of young girls in tutu and hats&#10;&#10;AI-generated content may be incorrect.">
            <a:extLst>
              <a:ext uri="{FF2B5EF4-FFF2-40B4-BE49-F238E27FC236}">
                <a16:creationId xmlns:a16="http://schemas.microsoft.com/office/drawing/2014/main" id="{A45208D0-6753-242C-9081-A57990E6D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527" y="20810"/>
            <a:ext cx="6856958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BD0AE6-6B00-59C6-4B92-E3B1CC50B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836" y="565"/>
            <a:ext cx="5247760" cy="5143500"/>
          </a:xfrm>
          <a:prstGeom prst="rect">
            <a:avLst/>
          </a:prstGeom>
        </p:spPr>
      </p:pic>
      <p:pic>
        <p:nvPicPr>
          <p:cNvPr id="11" name="Picture 10" descr="A person and person dancing&#10;&#10;AI-generated content may be incorrect.">
            <a:extLst>
              <a:ext uri="{FF2B5EF4-FFF2-40B4-BE49-F238E27FC236}">
                <a16:creationId xmlns:a16="http://schemas.microsoft.com/office/drawing/2014/main" id="{56672380-5D5C-B7A8-770E-3F41F114E4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136" r="-329" b="19482"/>
          <a:stretch>
            <a:fillRect/>
          </a:stretch>
        </p:blipFill>
        <p:spPr>
          <a:xfrm>
            <a:off x="2825859" y="1536"/>
            <a:ext cx="3844862" cy="5141171"/>
          </a:xfrm>
          <a:prstGeom prst="rect">
            <a:avLst/>
          </a:prstGeom>
        </p:spPr>
      </p:pic>
      <p:pic>
        <p:nvPicPr>
          <p:cNvPr id="12" name="Picture 11" descr="A person in a leotard&#10;&#10;AI-generated content may be incorrect.">
            <a:extLst>
              <a:ext uri="{FF2B5EF4-FFF2-40B4-BE49-F238E27FC236}">
                <a16:creationId xmlns:a16="http://schemas.microsoft.com/office/drawing/2014/main" id="{35585073-FB3E-0170-073E-CEA68E88C7E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423" t="10373" r="418" b="225"/>
          <a:stretch>
            <a:fillRect/>
          </a:stretch>
        </p:blipFill>
        <p:spPr>
          <a:xfrm rot="5400000">
            <a:off x="2875191" y="962403"/>
            <a:ext cx="3557194" cy="3448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 title="Amber honeycomb fade pattern.png"/>
          <p:cNvPicPr preferRelativeResize="0"/>
          <p:nvPr/>
        </p:nvPicPr>
        <p:blipFill rotWithShape="1">
          <a:blip r:embed="rId3">
            <a:alphaModFix/>
          </a:blip>
          <a:srcRect t="13051" r="22714"/>
          <a:stretch/>
        </p:blipFill>
        <p:spPr>
          <a:xfrm>
            <a:off x="0" y="2647900"/>
            <a:ext cx="3327448" cy="249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30-Second Moment of Truth</a:t>
            </a: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569051" y="2571750"/>
            <a:ext cx="2554500" cy="19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900" b="1">
                <a:solidFill>
                  <a:srgbClr val="2254A6"/>
                </a:solidFill>
              </a:rPr>
              <a:t>I can learn </a:t>
            </a:r>
            <a:r>
              <a:rPr lang="en" sz="2900" b="1" i="1">
                <a:solidFill>
                  <a:srgbClr val="2254A6"/>
                </a:solidFill>
              </a:rPr>
              <a:t>entire</a:t>
            </a:r>
            <a:r>
              <a:rPr lang="en" sz="2900" b="1">
                <a:solidFill>
                  <a:srgbClr val="2254A6"/>
                </a:solidFill>
              </a:rPr>
              <a:t> systems </a:t>
            </a:r>
            <a:r>
              <a:rPr lang="en" sz="2900" b="1" i="1">
                <a:solidFill>
                  <a:srgbClr val="2254A6"/>
                </a:solidFill>
              </a:rPr>
              <a:t>fast</a:t>
            </a:r>
            <a:endParaRPr sz="2900" b="1" i="1">
              <a:solidFill>
                <a:srgbClr val="2254A6"/>
              </a:solidFill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-8000" y="1089600"/>
            <a:ext cx="9152100" cy="1009500"/>
          </a:xfrm>
          <a:prstGeom prst="rect">
            <a:avLst/>
          </a:prstGeom>
          <a:gradFill>
            <a:gsLst>
              <a:gs pos="0">
                <a:srgbClr val="05A1A7"/>
              </a:gs>
              <a:gs pos="100000">
                <a:srgbClr val="812991"/>
              </a:gs>
            </a:gsLst>
            <a:lin ang="0" scaled="0"/>
          </a:gra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have exactly 30 seconds to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identify your </a:t>
            </a:r>
            <a:r>
              <a:rPr lang="en" sz="18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strongest</a:t>
            </a: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trait and articulate why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makes you a </a:t>
            </a:r>
            <a:r>
              <a:rPr lang="en" sz="18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stronger security professional</a:t>
            </a: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3327440" y="3048000"/>
            <a:ext cx="1264200" cy="1160400"/>
          </a:xfrm>
          <a:prstGeom prst="strip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2CC"/>
              </a:gs>
              <a:gs pos="100000">
                <a:srgbClr val="F59E0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5235025" y="2353650"/>
            <a:ext cx="35973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assemble the connections between many data points and quickly determine </a:t>
            </a: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root cause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downstream impact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risks</a:t>
            </a: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the goals of the system, and how to engage stakeholders.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you come by that?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3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Position: </a:t>
            </a:r>
            <a:r>
              <a:rPr lang="en" dirty="0"/>
              <a:t> It’s an innate talent that evolved over time.</a:t>
            </a:r>
            <a:endParaRPr dirty="0"/>
          </a:p>
          <a:p>
            <a:pPr marL="0" indent="0">
              <a:spcBef>
                <a:spcPts val="1200"/>
              </a:spcBef>
              <a:buNone/>
            </a:pPr>
            <a:endParaRPr lang="en" b="1" dirty="0"/>
          </a:p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Relate back: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i="1" dirty="0">
                <a:latin typeface="Times New Roman"/>
                <a:ea typeface="Times New Roman"/>
                <a:cs typeface="Times New Roman"/>
                <a:sym typeface="Times New Roman"/>
              </a:rPr>
              <a:t>Professional dancers are trained to assess risk, project confidence, and execute flawlessly under pressure.</a:t>
            </a:r>
            <a:endParaRPr dirty="0"/>
          </a:p>
        </p:txBody>
      </p:sp>
      <p:sp>
        <p:nvSpPr>
          <p:cNvPr id="126" name="Google Shape;126;p20"/>
          <p:cNvSpPr txBox="1"/>
          <p:nvPr/>
        </p:nvSpPr>
        <p:spPr>
          <a:xfrm>
            <a:off x="6077178" y="519147"/>
            <a:ext cx="2604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Execution Accuracy</a:t>
            </a: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Capacity Management</a:t>
            </a: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Stakeholder Presence</a:t>
            </a: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Situational Awareness</a:t>
            </a: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Timing and Cadence</a:t>
            </a:r>
            <a:endParaRPr sz="16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Incident Response</a:t>
            </a:r>
            <a:endParaRPr i="1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p20" descr="a blue target with a cross in the middle of it (Provided by Tenor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881" y="617417"/>
            <a:ext cx="466175" cy="4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 descr="Speedometer Icon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542" y="1279977"/>
            <a:ext cx="466176" cy="46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 descr="Protect the account icon vector. Isolated contour symbol illustra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7331" y="1905530"/>
            <a:ext cx="667274" cy="66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 descr="Update the stopwatch icon vector. Isolated contour symbol illustration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7344" y="3322476"/>
            <a:ext cx="667249" cy="66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 descr="compass icon vector. Isolated contour symbol illustration (Provided by Getty Images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77344" y="2593164"/>
            <a:ext cx="667249" cy="66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 descr="A simple caution or warning exclamation icon. (Provided by Getty Images)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22287" y="4045328"/>
            <a:ext cx="572698" cy="57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 your learned skills in to industry value</a:t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044" y="946900"/>
            <a:ext cx="1261750" cy="126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3864" y="3560850"/>
            <a:ext cx="1409175" cy="14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5767" y="2208675"/>
            <a:ext cx="1261750" cy="126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/>
          <p:nvPr/>
        </p:nvSpPr>
        <p:spPr>
          <a:xfrm>
            <a:off x="131925" y="1108138"/>
            <a:ext cx="37989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Customer Service, Problem Solving, Prioritization, Theft Prevention, Financial Accountability, Quality Review, Organization, Inventory Management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5209875" y="1108138"/>
            <a:ext cx="37989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Crisis Management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Incident response/ SOC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131925" y="2460313"/>
            <a:ext cx="37989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Ultimate Accountability, Teaching Mindset, Risk Prevention, Multi-Tasking, Budgeter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5209875" y="2385713"/>
            <a:ext cx="37989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ontserrat"/>
                <a:ea typeface="Montserrat"/>
                <a:cs typeface="Montserrat"/>
                <a:sym typeface="Montserrat"/>
              </a:rPr>
              <a:t>Risk Management</a:t>
            </a:r>
            <a:endParaRPr sz="1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Threat Modelling for real life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131925" y="3883038"/>
            <a:ext cx="37989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Trust-worthy, timely, effective, collaborative, flexible, meticulous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5209875" y="3868233"/>
            <a:ext cx="37989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ontserrat"/>
                <a:ea typeface="Montserrat"/>
                <a:cs typeface="Montserrat"/>
                <a:sym typeface="Montserrat"/>
              </a:rPr>
              <a:t>GRC - Compliance</a:t>
            </a:r>
            <a:endParaRPr sz="16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Controls &amp; Evidence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 title="Amber honeycomb fade pattern.png"/>
          <p:cNvPicPr preferRelativeResize="0"/>
          <p:nvPr/>
        </p:nvPicPr>
        <p:blipFill rotWithShape="1">
          <a:blip r:embed="rId3">
            <a:alphaModFix/>
          </a:blip>
          <a:srcRect t="13051" r="22714"/>
          <a:stretch/>
        </p:blipFill>
        <p:spPr>
          <a:xfrm>
            <a:off x="0" y="2647900"/>
            <a:ext cx="3327448" cy="249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30-Second Moment of Vision</a:t>
            </a:r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569051" y="2571750"/>
            <a:ext cx="2554500" cy="19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900" b="1">
                <a:solidFill>
                  <a:srgbClr val="2254A6"/>
                </a:solidFill>
              </a:rPr>
              <a:t>I can learn </a:t>
            </a:r>
            <a:r>
              <a:rPr lang="en" sz="2900" b="1" i="1">
                <a:solidFill>
                  <a:srgbClr val="2254A6"/>
                </a:solidFill>
              </a:rPr>
              <a:t>entire</a:t>
            </a:r>
            <a:r>
              <a:rPr lang="en" sz="2900" b="1">
                <a:solidFill>
                  <a:srgbClr val="2254A6"/>
                </a:solidFill>
              </a:rPr>
              <a:t> systems </a:t>
            </a:r>
            <a:r>
              <a:rPr lang="en" sz="2900" b="1" i="1">
                <a:solidFill>
                  <a:srgbClr val="2254A6"/>
                </a:solidFill>
              </a:rPr>
              <a:t>fast</a:t>
            </a:r>
            <a:endParaRPr sz="2900" b="1" i="1">
              <a:solidFill>
                <a:srgbClr val="2254A6"/>
              </a:solidFill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-8000" y="1089600"/>
            <a:ext cx="9152100" cy="1009500"/>
          </a:xfrm>
          <a:prstGeom prst="rect">
            <a:avLst/>
          </a:prstGeom>
          <a:gradFill>
            <a:gsLst>
              <a:gs pos="0">
                <a:srgbClr val="05A1A7"/>
              </a:gs>
              <a:gs pos="100000">
                <a:srgbClr val="812991"/>
              </a:gs>
            </a:gsLst>
            <a:lin ang="0" scaled="0"/>
          </a:gradFill>
          <a:ln>
            <a:noFill/>
          </a:ln>
        </p:spPr>
        <p:txBody>
          <a:bodyPr spcFirstLastPara="1" wrap="square" lIns="457200" tIns="91425" rIns="4572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have exactly 30 seconds to identify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WHICH security roles best leverage your superpower.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3327440" y="3048000"/>
            <a:ext cx="1264200" cy="1160400"/>
          </a:xfrm>
          <a:prstGeom prst="striped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2CC"/>
              </a:gs>
              <a:gs pos="100000">
                <a:srgbClr val="F59E0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5378850" y="2411550"/>
            <a:ext cx="30741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B82F6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3B82F6"/>
                </a:solidFill>
                <a:latin typeface="Montserrat"/>
                <a:ea typeface="Montserrat"/>
                <a:cs typeface="Montserrat"/>
                <a:sym typeface="Montserrat"/>
              </a:rPr>
              <a:t>Architect</a:t>
            </a:r>
            <a:endParaRPr sz="1800">
              <a:solidFill>
                <a:srgbClr val="3B82F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System Engineer</a:t>
            </a:r>
            <a:endParaRPr sz="18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B82F6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3B82F6"/>
                </a:solidFill>
                <a:latin typeface="Montserrat"/>
                <a:ea typeface="Montserrat"/>
                <a:cs typeface="Montserrat"/>
                <a:sym typeface="Montserrat"/>
              </a:rPr>
              <a:t>IS Analyst/ SOC Analyst</a:t>
            </a:r>
            <a:endParaRPr sz="1800">
              <a:solidFill>
                <a:srgbClr val="3B82F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Pen Tester/ E-</a:t>
            </a:r>
            <a:r>
              <a:rPr lang="en" sz="1800">
                <a:solidFill>
                  <a:srgbClr val="3B82F6"/>
                </a:solidFill>
                <a:latin typeface="Montserrat"/>
                <a:ea typeface="Montserrat"/>
                <a:cs typeface="Montserrat"/>
                <a:sym typeface="Montserrat"/>
              </a:rPr>
              <a:t>Hacker</a:t>
            </a:r>
            <a:endParaRPr sz="1800">
              <a:solidFill>
                <a:srgbClr val="3B82F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11827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111827"/>
                </a:solidFill>
                <a:latin typeface="Montserrat"/>
                <a:ea typeface="Montserrat"/>
                <a:cs typeface="Montserrat"/>
                <a:sym typeface="Montserrat"/>
              </a:rPr>
              <a:t>Forensics Analyst</a:t>
            </a:r>
            <a:endParaRPr sz="1800">
              <a:solidFill>
                <a:srgbClr val="11182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B82F6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rgbClr val="3B82F6"/>
                </a:solidFill>
                <a:latin typeface="Montserrat"/>
                <a:ea typeface="Montserrat"/>
                <a:cs typeface="Montserrat"/>
                <a:sym typeface="Montserrat"/>
              </a:rPr>
              <a:t>GRC Analyst/ Auditor</a:t>
            </a:r>
            <a:endParaRPr sz="1800">
              <a:solidFill>
                <a:srgbClr val="3B82F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5379674" y="2406233"/>
            <a:ext cx="3074100" cy="24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Architect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System Engineer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Analyst/ SOC Analyst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Pen Tester/ E-Hacker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Forensics Analyst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GRC Analyst/ Auditor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Carrie’s Cyber Journey</a:t>
            </a:r>
            <a:endParaRPr/>
          </a:p>
        </p:txBody>
      </p:sp>
      <p:sp>
        <p:nvSpPr>
          <p:cNvPr id="164" name="Google Shape;164;p23"/>
          <p:cNvSpPr/>
          <p:nvPr/>
        </p:nvSpPr>
        <p:spPr>
          <a:xfrm>
            <a:off x="7874934" y="2845125"/>
            <a:ext cx="992100" cy="9303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98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4250" tIns="94250" rIns="94250" bIns="94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43"/>
          </a:p>
        </p:txBody>
      </p:sp>
      <p:grpSp>
        <p:nvGrpSpPr>
          <p:cNvPr id="165" name="Google Shape;165;p23"/>
          <p:cNvGrpSpPr/>
          <p:nvPr/>
        </p:nvGrpSpPr>
        <p:grpSpPr>
          <a:xfrm>
            <a:off x="2832769" y="1704410"/>
            <a:ext cx="992102" cy="2081194"/>
            <a:chOff x="2766162" y="1323385"/>
            <a:chExt cx="992102" cy="2081194"/>
          </a:xfrm>
        </p:grpSpPr>
        <p:sp>
          <p:nvSpPr>
            <p:cNvPr id="166" name="Google Shape;166;p23"/>
            <p:cNvSpPr/>
            <p:nvPr/>
          </p:nvSpPr>
          <p:spPr>
            <a:xfrm>
              <a:off x="2766163" y="2412479"/>
              <a:ext cx="992100" cy="992100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33B71E">
                <a:alpha val="39870"/>
              </a:srgbClr>
            </a:solidFill>
            <a:ln>
              <a:noFill/>
            </a:ln>
          </p:spPr>
          <p:txBody>
            <a:bodyPr spcFirstLastPara="1" wrap="square" lIns="94250" tIns="94250" rIns="94250" bIns="94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43"/>
                <a:t>CRM/ERP Biz</a:t>
              </a:r>
              <a:endParaRPr sz="1443"/>
            </a:p>
          </p:txBody>
        </p:sp>
        <p:pic>
          <p:nvPicPr>
            <p:cNvPr id="167" name="Google Shape;167;p23" descr="saving (Provided by Getty Images)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66162" y="1323385"/>
              <a:ext cx="992102" cy="9921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8" name="Google Shape;168;p23"/>
          <p:cNvGrpSpPr/>
          <p:nvPr/>
        </p:nvGrpSpPr>
        <p:grpSpPr>
          <a:xfrm>
            <a:off x="1572228" y="1704410"/>
            <a:ext cx="992102" cy="2081194"/>
            <a:chOff x="1417047" y="1323385"/>
            <a:chExt cx="992102" cy="2081194"/>
          </a:xfrm>
        </p:grpSpPr>
        <p:sp>
          <p:nvSpPr>
            <p:cNvPr id="169" name="Google Shape;169;p23"/>
            <p:cNvSpPr/>
            <p:nvPr/>
          </p:nvSpPr>
          <p:spPr>
            <a:xfrm>
              <a:off x="1417048" y="2412479"/>
              <a:ext cx="992100" cy="992100"/>
            </a:xfrm>
            <a:prstGeom prst="rect">
              <a:avLst/>
            </a:prstGeom>
            <a:solidFill>
              <a:srgbClr val="33B71E">
                <a:alpha val="39870"/>
              </a:srgbClr>
            </a:solidFill>
            <a:ln>
              <a:noFill/>
            </a:ln>
          </p:spPr>
          <p:txBody>
            <a:bodyPr spcFirstLastPara="1" wrap="square" lIns="94250" tIns="94250" rIns="94250" bIns="94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43"/>
                <a:t>Temp Paralegal</a:t>
              </a:r>
              <a:endParaRPr sz="1443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43"/>
                <a:t>S&amp;L Litigation</a:t>
              </a:r>
              <a:endParaRPr sz="1443"/>
            </a:p>
          </p:txBody>
        </p:sp>
        <p:pic>
          <p:nvPicPr>
            <p:cNvPr id="170" name="Google Shape;170;p23" descr="saving (Provided by Getty Images)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17047" y="1323385"/>
              <a:ext cx="992102" cy="9921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1" name="Google Shape;171;p23"/>
          <p:cNvGrpSpPr/>
          <p:nvPr/>
        </p:nvGrpSpPr>
        <p:grpSpPr>
          <a:xfrm>
            <a:off x="4093310" y="1704410"/>
            <a:ext cx="992102" cy="2081194"/>
            <a:chOff x="3980334" y="1323385"/>
            <a:chExt cx="992102" cy="2081194"/>
          </a:xfrm>
        </p:grpSpPr>
        <p:sp>
          <p:nvSpPr>
            <p:cNvPr id="172" name="Google Shape;172;p23"/>
            <p:cNvSpPr/>
            <p:nvPr/>
          </p:nvSpPr>
          <p:spPr>
            <a:xfrm>
              <a:off x="3980335" y="2412479"/>
              <a:ext cx="992100" cy="992100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33B71E">
                <a:alpha val="39870"/>
              </a:srgbClr>
            </a:solidFill>
            <a:ln>
              <a:noFill/>
            </a:ln>
          </p:spPr>
          <p:txBody>
            <a:bodyPr spcFirstLastPara="1" wrap="square" lIns="94250" tIns="94250" rIns="94250" bIns="94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43"/>
                <a:t>Admin Asst &amp; HD Slave</a:t>
              </a:r>
              <a:endParaRPr sz="1443"/>
            </a:p>
          </p:txBody>
        </p:sp>
        <p:pic>
          <p:nvPicPr>
            <p:cNvPr id="173" name="Google Shape;173;p23" descr="saving (Provided by Getty Images)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980334" y="1323385"/>
              <a:ext cx="992102" cy="9921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p23"/>
          <p:cNvGrpSpPr/>
          <p:nvPr/>
        </p:nvGrpSpPr>
        <p:grpSpPr>
          <a:xfrm>
            <a:off x="311689" y="1687926"/>
            <a:ext cx="992100" cy="2087344"/>
            <a:chOff x="267464" y="1306901"/>
            <a:chExt cx="992100" cy="2087344"/>
          </a:xfrm>
        </p:grpSpPr>
        <p:sp>
          <p:nvSpPr>
            <p:cNvPr id="175" name="Google Shape;175;p23"/>
            <p:cNvSpPr/>
            <p:nvPr/>
          </p:nvSpPr>
          <p:spPr>
            <a:xfrm>
              <a:off x="267464" y="2402145"/>
              <a:ext cx="992100" cy="992100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EB87C4">
                <a:alpha val="36080"/>
              </a:srgbClr>
            </a:solidFill>
            <a:ln>
              <a:noFill/>
            </a:ln>
          </p:spPr>
          <p:txBody>
            <a:bodyPr spcFirstLastPara="1" wrap="square" lIns="94250" tIns="94250" rIns="94250" bIns="94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43"/>
                <a:t>mischief</a:t>
              </a:r>
              <a:endParaRPr sz="1443"/>
            </a:p>
          </p:txBody>
        </p:sp>
        <p:pic>
          <p:nvPicPr>
            <p:cNvPr id="176" name="Google Shape;176;p23" descr="FAQ (Provided by Getty Images)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98377" y="1306901"/>
              <a:ext cx="930273" cy="9302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" name="Google Shape;177;p23"/>
          <p:cNvGrpSpPr/>
          <p:nvPr/>
        </p:nvGrpSpPr>
        <p:grpSpPr>
          <a:xfrm>
            <a:off x="5353852" y="1706830"/>
            <a:ext cx="992102" cy="2068440"/>
            <a:chOff x="5211213" y="1325805"/>
            <a:chExt cx="992102" cy="2068440"/>
          </a:xfrm>
        </p:grpSpPr>
        <p:sp>
          <p:nvSpPr>
            <p:cNvPr id="178" name="Google Shape;178;p23"/>
            <p:cNvSpPr/>
            <p:nvPr/>
          </p:nvSpPr>
          <p:spPr>
            <a:xfrm>
              <a:off x="5211214" y="2402145"/>
              <a:ext cx="992100" cy="9921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4250" tIns="94250" rIns="94250" bIns="94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43"/>
                <a:t>Y2K PMO</a:t>
              </a:r>
              <a:endParaRPr sz="1443"/>
            </a:p>
          </p:txBody>
        </p:sp>
        <p:pic>
          <p:nvPicPr>
            <p:cNvPr id="179" name="Google Shape;179;p23" descr="Fist with lightning bolt (Provided by Getty Images)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11213" y="1325805"/>
              <a:ext cx="992102" cy="9872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" name="Google Shape;180;p23"/>
          <p:cNvGrpSpPr/>
          <p:nvPr/>
        </p:nvGrpSpPr>
        <p:grpSpPr>
          <a:xfrm>
            <a:off x="6614393" y="1781310"/>
            <a:ext cx="992102" cy="2004294"/>
            <a:chOff x="6519615" y="1400285"/>
            <a:chExt cx="992102" cy="2004294"/>
          </a:xfrm>
        </p:grpSpPr>
        <p:sp>
          <p:nvSpPr>
            <p:cNvPr id="181" name="Google Shape;181;p23"/>
            <p:cNvSpPr/>
            <p:nvPr/>
          </p:nvSpPr>
          <p:spPr>
            <a:xfrm>
              <a:off x="6519616" y="2412479"/>
              <a:ext cx="992100" cy="9921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4250" tIns="94250" rIns="94250" bIns="9425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43"/>
                <a:t>IDM</a:t>
              </a:r>
              <a:endParaRPr sz="1443"/>
            </a:p>
          </p:txBody>
        </p:sp>
        <p:pic>
          <p:nvPicPr>
            <p:cNvPr id="182" name="Google Shape;182;p23" descr="administrative related airplane flying in sky vector with editable stroke, (Provided by Getty Images)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19615" y="1400285"/>
              <a:ext cx="992102" cy="9921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" name="Google Shape;183;p23"/>
          <p:cNvSpPr txBox="1"/>
          <p:nvPr/>
        </p:nvSpPr>
        <p:spPr>
          <a:xfrm>
            <a:off x="948125" y="4624691"/>
            <a:ext cx="41610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3"/>
              <a:t>Unintentional 		Intentional</a:t>
            </a:r>
            <a:endParaRPr sz="1443"/>
          </a:p>
        </p:txBody>
      </p:sp>
      <p:sp>
        <p:nvSpPr>
          <p:cNvPr id="184" name="Google Shape;184;p23"/>
          <p:cNvSpPr/>
          <p:nvPr/>
        </p:nvSpPr>
        <p:spPr>
          <a:xfrm>
            <a:off x="642603" y="4656287"/>
            <a:ext cx="315900" cy="315900"/>
          </a:xfrm>
          <a:prstGeom prst="chord">
            <a:avLst>
              <a:gd name="adj1" fmla="val 2700000"/>
              <a:gd name="adj2" fmla="val 1620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3328565" y="4689570"/>
            <a:ext cx="315900" cy="315600"/>
          </a:xfrm>
          <a:prstGeom prst="rect">
            <a:avLst/>
          </a:prstGeom>
          <a:solidFill>
            <a:srgbClr val="E5E7EB"/>
          </a:solidFill>
          <a:ln w="98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4250" tIns="94250" rIns="94250" bIns="942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43"/>
          </a:p>
        </p:txBody>
      </p:sp>
      <p:sp>
        <p:nvSpPr>
          <p:cNvPr id="186" name="Google Shape;186;p23"/>
          <p:cNvSpPr txBox="1"/>
          <p:nvPr/>
        </p:nvSpPr>
        <p:spPr>
          <a:xfrm>
            <a:off x="5235675" y="4624691"/>
            <a:ext cx="3718800" cy="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" dirty="0">
                <a:highlight>
                  <a:srgbClr val="33B71E"/>
                </a:highlight>
              </a:rPr>
              <a:t>Financially motivated</a:t>
            </a:r>
            <a:r>
              <a:rPr lang="en" dirty="0"/>
              <a:t> 	</a:t>
            </a:r>
            <a:r>
              <a:rPr lang="en" dirty="0">
                <a:solidFill>
                  <a:schemeClr val="lt1"/>
                </a:solidFill>
                <a:highlight>
                  <a:srgbClr val="2254A6"/>
                </a:highlight>
              </a:rPr>
              <a:t>Sincerely Interested</a:t>
            </a:r>
            <a:endParaRPr dirty="0">
              <a:solidFill>
                <a:schemeClr val="lt1"/>
              </a:solidFill>
              <a:highlight>
                <a:srgbClr val="2254A6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21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Simple Light</vt:lpstr>
      <vt:lpstr>The Ballerina CISO:  every door is a door - crafting your cybersecurity path</vt:lpstr>
      <vt:lpstr>PowerPoint Presentation</vt:lpstr>
      <vt:lpstr>PowerPoint Presentation</vt:lpstr>
      <vt:lpstr>Ballet is one  GIANT SYSTEM</vt:lpstr>
      <vt:lpstr>30-Second Moment of Truth</vt:lpstr>
      <vt:lpstr>How did you come by that?</vt:lpstr>
      <vt:lpstr>Transfer your learned skills in to industry value</vt:lpstr>
      <vt:lpstr>30-Second Moment of Vision</vt:lpstr>
      <vt:lpstr>Carrie’s Cyber Journey</vt:lpstr>
      <vt:lpstr>Your background is filled with genius </vt:lpstr>
      <vt:lpstr>Getting from here to there</vt:lpstr>
      <vt:lpstr>Example 1: CRISIS MANAGEMENT  (SOC &amp; Incident Response)</vt:lpstr>
      <vt:lpstr>Example 2. GRC &amp; Audit</vt:lpstr>
      <vt:lpstr>Make a 3-month accelerated plan </vt:lpstr>
      <vt:lpstr>Time vs Money vs Impact</vt:lpstr>
      <vt:lpstr>Time vs Money vs Impact</vt:lpstr>
      <vt:lpstr>Parting Thoughts</vt:lpstr>
      <vt:lpstr>Discussion</vt:lpstr>
      <vt:lpstr>Slides not used</vt:lpstr>
      <vt:lpstr>Never have I ever…</vt:lpstr>
      <vt:lpstr>Why spend this time together?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798</cp:revision>
  <dcterms:modified xsi:type="dcterms:W3CDTF">2026-03-12T16:03:04Z</dcterms:modified>
</cp:coreProperties>
</file>